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71" r:id="rId15"/>
    <p:sldId id="276" r:id="rId16"/>
    <p:sldId id="270" r:id="rId17"/>
    <p:sldId id="272" r:id="rId18"/>
    <p:sldId id="273" r:id="rId19"/>
    <p:sldId id="274" r:id="rId20"/>
  </p:sldIdLst>
  <p:sldSz cx="12192000" cy="6858000"/>
  <p:notesSz cx="6858000" cy="9144000"/>
  <p:defaultText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0099"/>
    <a:srgbClr val="E15426"/>
    <a:srgbClr val="3D5CA9"/>
    <a:srgbClr val="6587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54"/>
    <p:restoredTop sz="96405"/>
  </p:normalViewPr>
  <p:slideViewPr>
    <p:cSldViewPr snapToGrid="0">
      <p:cViewPr varScale="1">
        <p:scale>
          <a:sx n="107" d="100"/>
          <a:sy n="107" d="100"/>
        </p:scale>
        <p:origin x="1296" y="16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FBF04-9C5A-F000-C14C-EF178DDFEB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TR"/>
          </a:p>
        </p:txBody>
      </p:sp>
      <p:sp>
        <p:nvSpPr>
          <p:cNvPr id="3" name="Subtitle 2">
            <a:extLst>
              <a:ext uri="{FF2B5EF4-FFF2-40B4-BE49-F238E27FC236}">
                <a16:creationId xmlns:a16="http://schemas.microsoft.com/office/drawing/2014/main" id="{DE4FD82D-BB12-732C-3265-58AB27B95E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TR"/>
          </a:p>
        </p:txBody>
      </p:sp>
      <p:sp>
        <p:nvSpPr>
          <p:cNvPr id="4" name="Date Placeholder 3">
            <a:extLst>
              <a:ext uri="{FF2B5EF4-FFF2-40B4-BE49-F238E27FC236}">
                <a16:creationId xmlns:a16="http://schemas.microsoft.com/office/drawing/2014/main" id="{98473343-C5F5-E4AF-FAE6-AD5EBC8911C6}"/>
              </a:ext>
            </a:extLst>
          </p:cNvPr>
          <p:cNvSpPr>
            <a:spLocks noGrp="1"/>
          </p:cNvSpPr>
          <p:nvPr>
            <p:ph type="dt" sz="half" idx="10"/>
          </p:nvPr>
        </p:nvSpPr>
        <p:spPr/>
        <p:txBody>
          <a:bodyPr/>
          <a:lstStyle/>
          <a:p>
            <a:fld id="{21B679C6-AA43-1D44-B345-B4784AEA7145}" type="datetimeFigureOut">
              <a:rPr lang="en-TR" smtClean="0"/>
              <a:t>10/27/23</a:t>
            </a:fld>
            <a:endParaRPr lang="en-TR"/>
          </a:p>
        </p:txBody>
      </p:sp>
      <p:sp>
        <p:nvSpPr>
          <p:cNvPr id="5" name="Footer Placeholder 4">
            <a:extLst>
              <a:ext uri="{FF2B5EF4-FFF2-40B4-BE49-F238E27FC236}">
                <a16:creationId xmlns:a16="http://schemas.microsoft.com/office/drawing/2014/main" id="{DE5FF411-E373-A2CE-3D51-4D8D3C878396}"/>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FD1379F1-3ECF-9FC9-F1F4-A4A3B5FC9E3D}"/>
              </a:ext>
            </a:extLst>
          </p:cNvPr>
          <p:cNvSpPr>
            <a:spLocks noGrp="1"/>
          </p:cNvSpPr>
          <p:nvPr>
            <p:ph type="sldNum" sz="quarter" idx="12"/>
          </p:nvPr>
        </p:nvSpPr>
        <p:spPr/>
        <p:txBody>
          <a:bodyPr/>
          <a:lstStyle/>
          <a:p>
            <a:fld id="{5687F7EA-4343-B64A-94B5-BD3E2ACBDB03}" type="slidenum">
              <a:rPr lang="en-TR" smtClean="0"/>
              <a:t>‹#›</a:t>
            </a:fld>
            <a:endParaRPr lang="en-TR"/>
          </a:p>
        </p:txBody>
      </p:sp>
    </p:spTree>
    <p:extLst>
      <p:ext uri="{BB962C8B-B14F-4D97-AF65-F5344CB8AC3E}">
        <p14:creationId xmlns:p14="http://schemas.microsoft.com/office/powerpoint/2010/main" val="1876433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863DA-976F-C4B8-F5DD-1C246928C780}"/>
              </a:ext>
            </a:extLst>
          </p:cNvPr>
          <p:cNvSpPr>
            <a:spLocks noGrp="1"/>
          </p:cNvSpPr>
          <p:nvPr>
            <p:ph type="title"/>
          </p:nvPr>
        </p:nvSpPr>
        <p:spPr/>
        <p:txBody>
          <a:bodyPr/>
          <a:lstStyle/>
          <a:p>
            <a:r>
              <a:rPr lang="en-US"/>
              <a:t>Click to edit Master title style</a:t>
            </a:r>
            <a:endParaRPr lang="en-TR"/>
          </a:p>
        </p:txBody>
      </p:sp>
      <p:sp>
        <p:nvSpPr>
          <p:cNvPr id="3" name="Content Placeholder 2">
            <a:extLst>
              <a:ext uri="{FF2B5EF4-FFF2-40B4-BE49-F238E27FC236}">
                <a16:creationId xmlns:a16="http://schemas.microsoft.com/office/drawing/2014/main" id="{07A2E2A1-96B3-329E-D17D-AB80AF261A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43269D84-85EC-24E4-C418-353B07C792C7}"/>
              </a:ext>
            </a:extLst>
          </p:cNvPr>
          <p:cNvSpPr>
            <a:spLocks noGrp="1"/>
          </p:cNvSpPr>
          <p:nvPr>
            <p:ph type="dt" sz="half" idx="10"/>
          </p:nvPr>
        </p:nvSpPr>
        <p:spPr/>
        <p:txBody>
          <a:bodyPr/>
          <a:lstStyle/>
          <a:p>
            <a:fld id="{21B679C6-AA43-1D44-B345-B4784AEA7145}" type="datetimeFigureOut">
              <a:rPr lang="en-TR" smtClean="0"/>
              <a:t>10/27/23</a:t>
            </a:fld>
            <a:endParaRPr lang="en-TR"/>
          </a:p>
        </p:txBody>
      </p:sp>
      <p:sp>
        <p:nvSpPr>
          <p:cNvPr id="5" name="Footer Placeholder 4">
            <a:extLst>
              <a:ext uri="{FF2B5EF4-FFF2-40B4-BE49-F238E27FC236}">
                <a16:creationId xmlns:a16="http://schemas.microsoft.com/office/drawing/2014/main" id="{56FCE8DF-F9E0-881E-AF1E-F1CDBFAF51A3}"/>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791BCE43-D787-39F4-A4A8-32F51AC0B0CD}"/>
              </a:ext>
            </a:extLst>
          </p:cNvPr>
          <p:cNvSpPr>
            <a:spLocks noGrp="1"/>
          </p:cNvSpPr>
          <p:nvPr>
            <p:ph type="sldNum" sz="quarter" idx="12"/>
          </p:nvPr>
        </p:nvSpPr>
        <p:spPr/>
        <p:txBody>
          <a:bodyPr/>
          <a:lstStyle/>
          <a:p>
            <a:fld id="{5687F7EA-4343-B64A-94B5-BD3E2ACBDB03}" type="slidenum">
              <a:rPr lang="en-TR" smtClean="0"/>
              <a:t>‹#›</a:t>
            </a:fld>
            <a:endParaRPr lang="en-TR"/>
          </a:p>
        </p:txBody>
      </p:sp>
    </p:spTree>
    <p:extLst>
      <p:ext uri="{BB962C8B-B14F-4D97-AF65-F5344CB8AC3E}">
        <p14:creationId xmlns:p14="http://schemas.microsoft.com/office/powerpoint/2010/main" val="3585820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89E26-4B2F-8A5A-AEB4-B9251A8658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TR"/>
          </a:p>
        </p:txBody>
      </p:sp>
      <p:sp>
        <p:nvSpPr>
          <p:cNvPr id="3" name="Text Placeholder 2">
            <a:extLst>
              <a:ext uri="{FF2B5EF4-FFF2-40B4-BE49-F238E27FC236}">
                <a16:creationId xmlns:a16="http://schemas.microsoft.com/office/drawing/2014/main" id="{A2F4BD13-11BC-363A-80E5-6C81B6C828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1F4F53-CE91-631A-B665-0ED2143B02B6}"/>
              </a:ext>
            </a:extLst>
          </p:cNvPr>
          <p:cNvSpPr>
            <a:spLocks noGrp="1"/>
          </p:cNvSpPr>
          <p:nvPr>
            <p:ph type="dt" sz="half" idx="10"/>
          </p:nvPr>
        </p:nvSpPr>
        <p:spPr/>
        <p:txBody>
          <a:bodyPr/>
          <a:lstStyle/>
          <a:p>
            <a:fld id="{21B679C6-AA43-1D44-B345-B4784AEA7145}" type="datetimeFigureOut">
              <a:rPr lang="en-TR" smtClean="0"/>
              <a:t>10/27/23</a:t>
            </a:fld>
            <a:endParaRPr lang="en-TR"/>
          </a:p>
        </p:txBody>
      </p:sp>
      <p:sp>
        <p:nvSpPr>
          <p:cNvPr id="5" name="Footer Placeholder 4">
            <a:extLst>
              <a:ext uri="{FF2B5EF4-FFF2-40B4-BE49-F238E27FC236}">
                <a16:creationId xmlns:a16="http://schemas.microsoft.com/office/drawing/2014/main" id="{28DDE616-A5CF-D63F-85DD-3CC82AFF523F}"/>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255C7BC2-DA9E-0737-BF68-165EC8F81880}"/>
              </a:ext>
            </a:extLst>
          </p:cNvPr>
          <p:cNvSpPr>
            <a:spLocks noGrp="1"/>
          </p:cNvSpPr>
          <p:nvPr>
            <p:ph type="sldNum" sz="quarter" idx="12"/>
          </p:nvPr>
        </p:nvSpPr>
        <p:spPr/>
        <p:txBody>
          <a:bodyPr/>
          <a:lstStyle/>
          <a:p>
            <a:fld id="{5687F7EA-4343-B64A-94B5-BD3E2ACBDB03}" type="slidenum">
              <a:rPr lang="en-TR" smtClean="0"/>
              <a:t>‹#›</a:t>
            </a:fld>
            <a:endParaRPr lang="en-TR"/>
          </a:p>
        </p:txBody>
      </p:sp>
    </p:spTree>
    <p:extLst>
      <p:ext uri="{BB962C8B-B14F-4D97-AF65-F5344CB8AC3E}">
        <p14:creationId xmlns:p14="http://schemas.microsoft.com/office/powerpoint/2010/main" val="2790938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29600-BB34-8587-B08D-ECB9D7AB1AED}"/>
              </a:ext>
            </a:extLst>
          </p:cNvPr>
          <p:cNvSpPr>
            <a:spLocks noGrp="1"/>
          </p:cNvSpPr>
          <p:nvPr>
            <p:ph type="title"/>
          </p:nvPr>
        </p:nvSpPr>
        <p:spPr/>
        <p:txBody>
          <a:bodyPr/>
          <a:lstStyle/>
          <a:p>
            <a:r>
              <a:rPr lang="en-US"/>
              <a:t>Click to edit Master title style</a:t>
            </a:r>
            <a:endParaRPr lang="en-TR"/>
          </a:p>
        </p:txBody>
      </p:sp>
      <p:sp>
        <p:nvSpPr>
          <p:cNvPr id="3" name="Content Placeholder 2">
            <a:extLst>
              <a:ext uri="{FF2B5EF4-FFF2-40B4-BE49-F238E27FC236}">
                <a16:creationId xmlns:a16="http://schemas.microsoft.com/office/drawing/2014/main" id="{A6EC2FB2-91D1-0940-6175-6796935491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Content Placeholder 3">
            <a:extLst>
              <a:ext uri="{FF2B5EF4-FFF2-40B4-BE49-F238E27FC236}">
                <a16:creationId xmlns:a16="http://schemas.microsoft.com/office/drawing/2014/main" id="{8C09641D-3CD9-16BB-903C-182EA951A2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5" name="Date Placeholder 4">
            <a:extLst>
              <a:ext uri="{FF2B5EF4-FFF2-40B4-BE49-F238E27FC236}">
                <a16:creationId xmlns:a16="http://schemas.microsoft.com/office/drawing/2014/main" id="{388C809D-2137-1C7C-2106-BA9A8F54FD6E}"/>
              </a:ext>
            </a:extLst>
          </p:cNvPr>
          <p:cNvSpPr>
            <a:spLocks noGrp="1"/>
          </p:cNvSpPr>
          <p:nvPr>
            <p:ph type="dt" sz="half" idx="10"/>
          </p:nvPr>
        </p:nvSpPr>
        <p:spPr/>
        <p:txBody>
          <a:bodyPr/>
          <a:lstStyle/>
          <a:p>
            <a:fld id="{21B679C6-AA43-1D44-B345-B4784AEA7145}" type="datetimeFigureOut">
              <a:rPr lang="en-TR" smtClean="0"/>
              <a:t>10/27/23</a:t>
            </a:fld>
            <a:endParaRPr lang="en-TR"/>
          </a:p>
        </p:txBody>
      </p:sp>
      <p:sp>
        <p:nvSpPr>
          <p:cNvPr id="6" name="Footer Placeholder 5">
            <a:extLst>
              <a:ext uri="{FF2B5EF4-FFF2-40B4-BE49-F238E27FC236}">
                <a16:creationId xmlns:a16="http://schemas.microsoft.com/office/drawing/2014/main" id="{D0DD0DB9-16AE-E5B8-2ABB-E6BB33A355A1}"/>
              </a:ext>
            </a:extLst>
          </p:cNvPr>
          <p:cNvSpPr>
            <a:spLocks noGrp="1"/>
          </p:cNvSpPr>
          <p:nvPr>
            <p:ph type="ftr" sz="quarter" idx="11"/>
          </p:nvPr>
        </p:nvSpPr>
        <p:spPr/>
        <p:txBody>
          <a:bodyPr/>
          <a:lstStyle/>
          <a:p>
            <a:endParaRPr lang="en-TR"/>
          </a:p>
        </p:txBody>
      </p:sp>
      <p:sp>
        <p:nvSpPr>
          <p:cNvPr id="7" name="Slide Number Placeholder 6">
            <a:extLst>
              <a:ext uri="{FF2B5EF4-FFF2-40B4-BE49-F238E27FC236}">
                <a16:creationId xmlns:a16="http://schemas.microsoft.com/office/drawing/2014/main" id="{F5F8F63A-AEA3-796F-D8DE-1B9AE68CD519}"/>
              </a:ext>
            </a:extLst>
          </p:cNvPr>
          <p:cNvSpPr>
            <a:spLocks noGrp="1"/>
          </p:cNvSpPr>
          <p:nvPr>
            <p:ph type="sldNum" sz="quarter" idx="12"/>
          </p:nvPr>
        </p:nvSpPr>
        <p:spPr/>
        <p:txBody>
          <a:bodyPr/>
          <a:lstStyle/>
          <a:p>
            <a:fld id="{5687F7EA-4343-B64A-94B5-BD3E2ACBDB03}" type="slidenum">
              <a:rPr lang="en-TR" smtClean="0"/>
              <a:t>‹#›</a:t>
            </a:fld>
            <a:endParaRPr lang="en-TR"/>
          </a:p>
        </p:txBody>
      </p:sp>
    </p:spTree>
    <p:extLst>
      <p:ext uri="{BB962C8B-B14F-4D97-AF65-F5344CB8AC3E}">
        <p14:creationId xmlns:p14="http://schemas.microsoft.com/office/powerpoint/2010/main" val="3237443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20C5-3D78-DE90-3F91-55C6E04E56C8}"/>
              </a:ext>
            </a:extLst>
          </p:cNvPr>
          <p:cNvSpPr>
            <a:spLocks noGrp="1"/>
          </p:cNvSpPr>
          <p:nvPr>
            <p:ph type="title"/>
          </p:nvPr>
        </p:nvSpPr>
        <p:spPr>
          <a:xfrm>
            <a:off x="839788" y="365125"/>
            <a:ext cx="10515600" cy="1325563"/>
          </a:xfrm>
        </p:spPr>
        <p:txBody>
          <a:bodyPr/>
          <a:lstStyle/>
          <a:p>
            <a:r>
              <a:rPr lang="en-US"/>
              <a:t>Click to edit Master title style</a:t>
            </a:r>
            <a:endParaRPr lang="en-TR"/>
          </a:p>
        </p:txBody>
      </p:sp>
      <p:sp>
        <p:nvSpPr>
          <p:cNvPr id="3" name="Text Placeholder 2">
            <a:extLst>
              <a:ext uri="{FF2B5EF4-FFF2-40B4-BE49-F238E27FC236}">
                <a16:creationId xmlns:a16="http://schemas.microsoft.com/office/drawing/2014/main" id="{D7D827E2-D389-B94C-FB5B-54B1298656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3B1F07-A7A8-9F57-311C-1C6B237B91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5" name="Text Placeholder 4">
            <a:extLst>
              <a:ext uri="{FF2B5EF4-FFF2-40B4-BE49-F238E27FC236}">
                <a16:creationId xmlns:a16="http://schemas.microsoft.com/office/drawing/2014/main" id="{A4D9430D-8303-3350-F831-0CD7AA2400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301C30-27A9-BB88-B98F-DB520879D8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7" name="Date Placeholder 6">
            <a:extLst>
              <a:ext uri="{FF2B5EF4-FFF2-40B4-BE49-F238E27FC236}">
                <a16:creationId xmlns:a16="http://schemas.microsoft.com/office/drawing/2014/main" id="{FBF7BE00-59FE-429F-EBC5-E5CD67074F56}"/>
              </a:ext>
            </a:extLst>
          </p:cNvPr>
          <p:cNvSpPr>
            <a:spLocks noGrp="1"/>
          </p:cNvSpPr>
          <p:nvPr>
            <p:ph type="dt" sz="half" idx="10"/>
          </p:nvPr>
        </p:nvSpPr>
        <p:spPr/>
        <p:txBody>
          <a:bodyPr/>
          <a:lstStyle/>
          <a:p>
            <a:fld id="{21B679C6-AA43-1D44-B345-B4784AEA7145}" type="datetimeFigureOut">
              <a:rPr lang="en-TR" smtClean="0"/>
              <a:t>10/27/23</a:t>
            </a:fld>
            <a:endParaRPr lang="en-TR"/>
          </a:p>
        </p:txBody>
      </p:sp>
      <p:sp>
        <p:nvSpPr>
          <p:cNvPr id="8" name="Footer Placeholder 7">
            <a:extLst>
              <a:ext uri="{FF2B5EF4-FFF2-40B4-BE49-F238E27FC236}">
                <a16:creationId xmlns:a16="http://schemas.microsoft.com/office/drawing/2014/main" id="{17564FA4-BB2C-0DD9-E8D0-A4F2816D4BE1}"/>
              </a:ext>
            </a:extLst>
          </p:cNvPr>
          <p:cNvSpPr>
            <a:spLocks noGrp="1"/>
          </p:cNvSpPr>
          <p:nvPr>
            <p:ph type="ftr" sz="quarter" idx="11"/>
          </p:nvPr>
        </p:nvSpPr>
        <p:spPr/>
        <p:txBody>
          <a:bodyPr/>
          <a:lstStyle/>
          <a:p>
            <a:endParaRPr lang="en-TR"/>
          </a:p>
        </p:txBody>
      </p:sp>
      <p:sp>
        <p:nvSpPr>
          <p:cNvPr id="9" name="Slide Number Placeholder 8">
            <a:extLst>
              <a:ext uri="{FF2B5EF4-FFF2-40B4-BE49-F238E27FC236}">
                <a16:creationId xmlns:a16="http://schemas.microsoft.com/office/drawing/2014/main" id="{3A7EB9BC-9D7A-4F1F-4A13-EC1C00F9BE50}"/>
              </a:ext>
            </a:extLst>
          </p:cNvPr>
          <p:cNvSpPr>
            <a:spLocks noGrp="1"/>
          </p:cNvSpPr>
          <p:nvPr>
            <p:ph type="sldNum" sz="quarter" idx="12"/>
          </p:nvPr>
        </p:nvSpPr>
        <p:spPr/>
        <p:txBody>
          <a:bodyPr/>
          <a:lstStyle/>
          <a:p>
            <a:fld id="{5687F7EA-4343-B64A-94B5-BD3E2ACBDB03}" type="slidenum">
              <a:rPr lang="en-TR" smtClean="0"/>
              <a:t>‹#›</a:t>
            </a:fld>
            <a:endParaRPr lang="en-TR"/>
          </a:p>
        </p:txBody>
      </p:sp>
    </p:spTree>
    <p:extLst>
      <p:ext uri="{BB962C8B-B14F-4D97-AF65-F5344CB8AC3E}">
        <p14:creationId xmlns:p14="http://schemas.microsoft.com/office/powerpoint/2010/main" val="2341292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4EFCA-CCDB-E148-5445-C26A6834A9F0}"/>
              </a:ext>
            </a:extLst>
          </p:cNvPr>
          <p:cNvSpPr>
            <a:spLocks noGrp="1"/>
          </p:cNvSpPr>
          <p:nvPr>
            <p:ph type="title"/>
          </p:nvPr>
        </p:nvSpPr>
        <p:spPr/>
        <p:txBody>
          <a:bodyPr/>
          <a:lstStyle/>
          <a:p>
            <a:r>
              <a:rPr lang="en-US"/>
              <a:t>Click to edit Master title style</a:t>
            </a:r>
            <a:endParaRPr lang="en-TR"/>
          </a:p>
        </p:txBody>
      </p:sp>
      <p:sp>
        <p:nvSpPr>
          <p:cNvPr id="3" name="Date Placeholder 2">
            <a:extLst>
              <a:ext uri="{FF2B5EF4-FFF2-40B4-BE49-F238E27FC236}">
                <a16:creationId xmlns:a16="http://schemas.microsoft.com/office/drawing/2014/main" id="{D86BDD6B-801C-9515-C85A-DA2D81474B44}"/>
              </a:ext>
            </a:extLst>
          </p:cNvPr>
          <p:cNvSpPr>
            <a:spLocks noGrp="1"/>
          </p:cNvSpPr>
          <p:nvPr>
            <p:ph type="dt" sz="half" idx="10"/>
          </p:nvPr>
        </p:nvSpPr>
        <p:spPr/>
        <p:txBody>
          <a:bodyPr/>
          <a:lstStyle/>
          <a:p>
            <a:fld id="{21B679C6-AA43-1D44-B345-B4784AEA7145}" type="datetimeFigureOut">
              <a:rPr lang="en-TR" smtClean="0"/>
              <a:t>10/27/23</a:t>
            </a:fld>
            <a:endParaRPr lang="en-TR"/>
          </a:p>
        </p:txBody>
      </p:sp>
      <p:sp>
        <p:nvSpPr>
          <p:cNvPr id="4" name="Footer Placeholder 3">
            <a:extLst>
              <a:ext uri="{FF2B5EF4-FFF2-40B4-BE49-F238E27FC236}">
                <a16:creationId xmlns:a16="http://schemas.microsoft.com/office/drawing/2014/main" id="{BF4C7CB9-6F21-D636-E3F7-230966DAEA13}"/>
              </a:ext>
            </a:extLst>
          </p:cNvPr>
          <p:cNvSpPr>
            <a:spLocks noGrp="1"/>
          </p:cNvSpPr>
          <p:nvPr>
            <p:ph type="ftr" sz="quarter" idx="11"/>
          </p:nvPr>
        </p:nvSpPr>
        <p:spPr/>
        <p:txBody>
          <a:bodyPr/>
          <a:lstStyle/>
          <a:p>
            <a:endParaRPr lang="en-TR"/>
          </a:p>
        </p:txBody>
      </p:sp>
      <p:sp>
        <p:nvSpPr>
          <p:cNvPr id="5" name="Slide Number Placeholder 4">
            <a:extLst>
              <a:ext uri="{FF2B5EF4-FFF2-40B4-BE49-F238E27FC236}">
                <a16:creationId xmlns:a16="http://schemas.microsoft.com/office/drawing/2014/main" id="{337F0D62-3DF3-B192-DF0C-CA164C8D823C}"/>
              </a:ext>
            </a:extLst>
          </p:cNvPr>
          <p:cNvSpPr>
            <a:spLocks noGrp="1"/>
          </p:cNvSpPr>
          <p:nvPr>
            <p:ph type="sldNum" sz="quarter" idx="12"/>
          </p:nvPr>
        </p:nvSpPr>
        <p:spPr/>
        <p:txBody>
          <a:bodyPr/>
          <a:lstStyle/>
          <a:p>
            <a:fld id="{5687F7EA-4343-B64A-94B5-BD3E2ACBDB03}" type="slidenum">
              <a:rPr lang="en-TR" smtClean="0"/>
              <a:t>‹#›</a:t>
            </a:fld>
            <a:endParaRPr lang="en-TR"/>
          </a:p>
        </p:txBody>
      </p:sp>
    </p:spTree>
    <p:extLst>
      <p:ext uri="{BB962C8B-B14F-4D97-AF65-F5344CB8AC3E}">
        <p14:creationId xmlns:p14="http://schemas.microsoft.com/office/powerpoint/2010/main" val="1793660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CFBED8-CD95-DCE7-F5D6-A9562992765C}"/>
              </a:ext>
            </a:extLst>
          </p:cNvPr>
          <p:cNvSpPr>
            <a:spLocks noGrp="1"/>
          </p:cNvSpPr>
          <p:nvPr>
            <p:ph type="dt" sz="half" idx="10"/>
          </p:nvPr>
        </p:nvSpPr>
        <p:spPr/>
        <p:txBody>
          <a:bodyPr/>
          <a:lstStyle/>
          <a:p>
            <a:fld id="{21B679C6-AA43-1D44-B345-B4784AEA7145}" type="datetimeFigureOut">
              <a:rPr lang="en-TR" smtClean="0"/>
              <a:t>10/27/23</a:t>
            </a:fld>
            <a:endParaRPr lang="en-TR"/>
          </a:p>
        </p:txBody>
      </p:sp>
      <p:sp>
        <p:nvSpPr>
          <p:cNvPr id="3" name="Footer Placeholder 2">
            <a:extLst>
              <a:ext uri="{FF2B5EF4-FFF2-40B4-BE49-F238E27FC236}">
                <a16:creationId xmlns:a16="http://schemas.microsoft.com/office/drawing/2014/main" id="{9CA51064-8376-8767-7EE0-C2B63DC97DD4}"/>
              </a:ext>
            </a:extLst>
          </p:cNvPr>
          <p:cNvSpPr>
            <a:spLocks noGrp="1"/>
          </p:cNvSpPr>
          <p:nvPr>
            <p:ph type="ftr" sz="quarter" idx="11"/>
          </p:nvPr>
        </p:nvSpPr>
        <p:spPr/>
        <p:txBody>
          <a:bodyPr/>
          <a:lstStyle/>
          <a:p>
            <a:endParaRPr lang="en-TR"/>
          </a:p>
        </p:txBody>
      </p:sp>
      <p:sp>
        <p:nvSpPr>
          <p:cNvPr id="4" name="Slide Number Placeholder 3">
            <a:extLst>
              <a:ext uri="{FF2B5EF4-FFF2-40B4-BE49-F238E27FC236}">
                <a16:creationId xmlns:a16="http://schemas.microsoft.com/office/drawing/2014/main" id="{EFF22096-76A7-4450-334D-302C4C37BD1B}"/>
              </a:ext>
            </a:extLst>
          </p:cNvPr>
          <p:cNvSpPr>
            <a:spLocks noGrp="1"/>
          </p:cNvSpPr>
          <p:nvPr>
            <p:ph type="sldNum" sz="quarter" idx="12"/>
          </p:nvPr>
        </p:nvSpPr>
        <p:spPr/>
        <p:txBody>
          <a:bodyPr/>
          <a:lstStyle/>
          <a:p>
            <a:fld id="{5687F7EA-4343-B64A-94B5-BD3E2ACBDB03}" type="slidenum">
              <a:rPr lang="en-TR" smtClean="0"/>
              <a:t>‹#›</a:t>
            </a:fld>
            <a:endParaRPr lang="en-TR"/>
          </a:p>
        </p:txBody>
      </p:sp>
    </p:spTree>
    <p:extLst>
      <p:ext uri="{BB962C8B-B14F-4D97-AF65-F5344CB8AC3E}">
        <p14:creationId xmlns:p14="http://schemas.microsoft.com/office/powerpoint/2010/main" val="2509117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59D53-08D0-D258-3D6B-AFA5CDD3BC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R"/>
          </a:p>
        </p:txBody>
      </p:sp>
      <p:sp>
        <p:nvSpPr>
          <p:cNvPr id="3" name="Content Placeholder 2">
            <a:extLst>
              <a:ext uri="{FF2B5EF4-FFF2-40B4-BE49-F238E27FC236}">
                <a16:creationId xmlns:a16="http://schemas.microsoft.com/office/drawing/2014/main" id="{C322109B-E2CB-0B91-DC75-410BDFFE0F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Text Placeholder 3">
            <a:extLst>
              <a:ext uri="{FF2B5EF4-FFF2-40B4-BE49-F238E27FC236}">
                <a16:creationId xmlns:a16="http://schemas.microsoft.com/office/drawing/2014/main" id="{2353B519-AB41-DF5D-FF23-62C9612854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AEE77F-C233-FA8E-5A8B-7783B0B79C34}"/>
              </a:ext>
            </a:extLst>
          </p:cNvPr>
          <p:cNvSpPr>
            <a:spLocks noGrp="1"/>
          </p:cNvSpPr>
          <p:nvPr>
            <p:ph type="dt" sz="half" idx="10"/>
          </p:nvPr>
        </p:nvSpPr>
        <p:spPr/>
        <p:txBody>
          <a:bodyPr/>
          <a:lstStyle/>
          <a:p>
            <a:fld id="{21B679C6-AA43-1D44-B345-B4784AEA7145}" type="datetimeFigureOut">
              <a:rPr lang="en-TR" smtClean="0"/>
              <a:t>10/27/23</a:t>
            </a:fld>
            <a:endParaRPr lang="en-TR"/>
          </a:p>
        </p:txBody>
      </p:sp>
      <p:sp>
        <p:nvSpPr>
          <p:cNvPr id="6" name="Footer Placeholder 5">
            <a:extLst>
              <a:ext uri="{FF2B5EF4-FFF2-40B4-BE49-F238E27FC236}">
                <a16:creationId xmlns:a16="http://schemas.microsoft.com/office/drawing/2014/main" id="{0E8284AB-0129-10AE-46CF-67E46E4E8AA3}"/>
              </a:ext>
            </a:extLst>
          </p:cNvPr>
          <p:cNvSpPr>
            <a:spLocks noGrp="1"/>
          </p:cNvSpPr>
          <p:nvPr>
            <p:ph type="ftr" sz="quarter" idx="11"/>
          </p:nvPr>
        </p:nvSpPr>
        <p:spPr/>
        <p:txBody>
          <a:bodyPr/>
          <a:lstStyle/>
          <a:p>
            <a:endParaRPr lang="en-TR"/>
          </a:p>
        </p:txBody>
      </p:sp>
      <p:sp>
        <p:nvSpPr>
          <p:cNvPr id="7" name="Slide Number Placeholder 6">
            <a:extLst>
              <a:ext uri="{FF2B5EF4-FFF2-40B4-BE49-F238E27FC236}">
                <a16:creationId xmlns:a16="http://schemas.microsoft.com/office/drawing/2014/main" id="{991649E2-03C9-9303-FD8C-B66256CD7885}"/>
              </a:ext>
            </a:extLst>
          </p:cNvPr>
          <p:cNvSpPr>
            <a:spLocks noGrp="1"/>
          </p:cNvSpPr>
          <p:nvPr>
            <p:ph type="sldNum" sz="quarter" idx="12"/>
          </p:nvPr>
        </p:nvSpPr>
        <p:spPr/>
        <p:txBody>
          <a:bodyPr/>
          <a:lstStyle/>
          <a:p>
            <a:fld id="{5687F7EA-4343-B64A-94B5-BD3E2ACBDB03}" type="slidenum">
              <a:rPr lang="en-TR" smtClean="0"/>
              <a:t>‹#›</a:t>
            </a:fld>
            <a:endParaRPr lang="en-TR"/>
          </a:p>
        </p:txBody>
      </p:sp>
    </p:spTree>
    <p:extLst>
      <p:ext uri="{BB962C8B-B14F-4D97-AF65-F5344CB8AC3E}">
        <p14:creationId xmlns:p14="http://schemas.microsoft.com/office/powerpoint/2010/main" val="2950002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29D0B-E98A-3A62-58BD-A9AF115B66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R"/>
          </a:p>
        </p:txBody>
      </p:sp>
      <p:sp>
        <p:nvSpPr>
          <p:cNvPr id="3" name="Picture Placeholder 2">
            <a:extLst>
              <a:ext uri="{FF2B5EF4-FFF2-40B4-BE49-F238E27FC236}">
                <a16:creationId xmlns:a16="http://schemas.microsoft.com/office/drawing/2014/main" id="{1843D72D-6315-20E1-6CED-A47015B1E3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TR"/>
          </a:p>
        </p:txBody>
      </p:sp>
      <p:sp>
        <p:nvSpPr>
          <p:cNvPr id="4" name="Text Placeholder 3">
            <a:extLst>
              <a:ext uri="{FF2B5EF4-FFF2-40B4-BE49-F238E27FC236}">
                <a16:creationId xmlns:a16="http://schemas.microsoft.com/office/drawing/2014/main" id="{4D969CBA-2996-539F-4B5E-4BB19D2B86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E3620D-ED4B-DDEB-54E4-8814F46B2BBA}"/>
              </a:ext>
            </a:extLst>
          </p:cNvPr>
          <p:cNvSpPr>
            <a:spLocks noGrp="1"/>
          </p:cNvSpPr>
          <p:nvPr>
            <p:ph type="dt" sz="half" idx="10"/>
          </p:nvPr>
        </p:nvSpPr>
        <p:spPr/>
        <p:txBody>
          <a:bodyPr/>
          <a:lstStyle/>
          <a:p>
            <a:fld id="{21B679C6-AA43-1D44-B345-B4784AEA7145}" type="datetimeFigureOut">
              <a:rPr lang="en-TR" smtClean="0"/>
              <a:t>10/27/23</a:t>
            </a:fld>
            <a:endParaRPr lang="en-TR"/>
          </a:p>
        </p:txBody>
      </p:sp>
      <p:sp>
        <p:nvSpPr>
          <p:cNvPr id="6" name="Footer Placeholder 5">
            <a:extLst>
              <a:ext uri="{FF2B5EF4-FFF2-40B4-BE49-F238E27FC236}">
                <a16:creationId xmlns:a16="http://schemas.microsoft.com/office/drawing/2014/main" id="{5CD2FCB3-878C-800A-D972-89DF99AC4C39}"/>
              </a:ext>
            </a:extLst>
          </p:cNvPr>
          <p:cNvSpPr>
            <a:spLocks noGrp="1"/>
          </p:cNvSpPr>
          <p:nvPr>
            <p:ph type="ftr" sz="quarter" idx="11"/>
          </p:nvPr>
        </p:nvSpPr>
        <p:spPr/>
        <p:txBody>
          <a:bodyPr/>
          <a:lstStyle/>
          <a:p>
            <a:endParaRPr lang="en-TR"/>
          </a:p>
        </p:txBody>
      </p:sp>
      <p:sp>
        <p:nvSpPr>
          <p:cNvPr id="7" name="Slide Number Placeholder 6">
            <a:extLst>
              <a:ext uri="{FF2B5EF4-FFF2-40B4-BE49-F238E27FC236}">
                <a16:creationId xmlns:a16="http://schemas.microsoft.com/office/drawing/2014/main" id="{FB01AA47-E6B2-282E-412C-6E459B44B3F6}"/>
              </a:ext>
            </a:extLst>
          </p:cNvPr>
          <p:cNvSpPr>
            <a:spLocks noGrp="1"/>
          </p:cNvSpPr>
          <p:nvPr>
            <p:ph type="sldNum" sz="quarter" idx="12"/>
          </p:nvPr>
        </p:nvSpPr>
        <p:spPr/>
        <p:txBody>
          <a:bodyPr/>
          <a:lstStyle/>
          <a:p>
            <a:fld id="{5687F7EA-4343-B64A-94B5-BD3E2ACBDB03}" type="slidenum">
              <a:rPr lang="en-TR" smtClean="0"/>
              <a:t>‹#›</a:t>
            </a:fld>
            <a:endParaRPr lang="en-TR"/>
          </a:p>
        </p:txBody>
      </p:sp>
    </p:spTree>
    <p:extLst>
      <p:ext uri="{BB962C8B-B14F-4D97-AF65-F5344CB8AC3E}">
        <p14:creationId xmlns:p14="http://schemas.microsoft.com/office/powerpoint/2010/main" val="561551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22BB9-C223-ACEA-E014-BF2C099DC66F}"/>
              </a:ext>
            </a:extLst>
          </p:cNvPr>
          <p:cNvSpPr>
            <a:spLocks noGrp="1"/>
          </p:cNvSpPr>
          <p:nvPr>
            <p:ph type="title"/>
          </p:nvPr>
        </p:nvSpPr>
        <p:spPr/>
        <p:txBody>
          <a:bodyPr/>
          <a:lstStyle/>
          <a:p>
            <a:r>
              <a:rPr lang="en-US"/>
              <a:t>Click to edit Master title style</a:t>
            </a:r>
            <a:endParaRPr lang="en-TR"/>
          </a:p>
        </p:txBody>
      </p:sp>
      <p:sp>
        <p:nvSpPr>
          <p:cNvPr id="3" name="Vertical Text Placeholder 2">
            <a:extLst>
              <a:ext uri="{FF2B5EF4-FFF2-40B4-BE49-F238E27FC236}">
                <a16:creationId xmlns:a16="http://schemas.microsoft.com/office/drawing/2014/main" id="{5919307B-4B01-42F0-2CC5-3EC6673910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910C3E4A-335C-93FE-5557-EC99DF285D2C}"/>
              </a:ext>
            </a:extLst>
          </p:cNvPr>
          <p:cNvSpPr>
            <a:spLocks noGrp="1"/>
          </p:cNvSpPr>
          <p:nvPr>
            <p:ph type="dt" sz="half" idx="10"/>
          </p:nvPr>
        </p:nvSpPr>
        <p:spPr/>
        <p:txBody>
          <a:bodyPr/>
          <a:lstStyle/>
          <a:p>
            <a:fld id="{21B679C6-AA43-1D44-B345-B4784AEA7145}" type="datetimeFigureOut">
              <a:rPr lang="en-TR" smtClean="0"/>
              <a:t>10/27/23</a:t>
            </a:fld>
            <a:endParaRPr lang="en-TR"/>
          </a:p>
        </p:txBody>
      </p:sp>
      <p:sp>
        <p:nvSpPr>
          <p:cNvPr id="5" name="Footer Placeholder 4">
            <a:extLst>
              <a:ext uri="{FF2B5EF4-FFF2-40B4-BE49-F238E27FC236}">
                <a16:creationId xmlns:a16="http://schemas.microsoft.com/office/drawing/2014/main" id="{1182A4CF-D70D-5678-DB85-D6CAFF1D65FE}"/>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6CB24ADD-91B8-A308-56A3-493043578453}"/>
              </a:ext>
            </a:extLst>
          </p:cNvPr>
          <p:cNvSpPr>
            <a:spLocks noGrp="1"/>
          </p:cNvSpPr>
          <p:nvPr>
            <p:ph type="sldNum" sz="quarter" idx="12"/>
          </p:nvPr>
        </p:nvSpPr>
        <p:spPr/>
        <p:txBody>
          <a:bodyPr/>
          <a:lstStyle/>
          <a:p>
            <a:fld id="{5687F7EA-4343-B64A-94B5-BD3E2ACBDB03}" type="slidenum">
              <a:rPr lang="en-TR" smtClean="0"/>
              <a:t>‹#›</a:t>
            </a:fld>
            <a:endParaRPr lang="en-TR"/>
          </a:p>
        </p:txBody>
      </p:sp>
    </p:spTree>
    <p:extLst>
      <p:ext uri="{BB962C8B-B14F-4D97-AF65-F5344CB8AC3E}">
        <p14:creationId xmlns:p14="http://schemas.microsoft.com/office/powerpoint/2010/main" val="3075887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588207-CC0A-E832-4B8E-25B11B35DFC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TR"/>
          </a:p>
        </p:txBody>
      </p:sp>
      <p:sp>
        <p:nvSpPr>
          <p:cNvPr id="3" name="Vertical Text Placeholder 2">
            <a:extLst>
              <a:ext uri="{FF2B5EF4-FFF2-40B4-BE49-F238E27FC236}">
                <a16:creationId xmlns:a16="http://schemas.microsoft.com/office/drawing/2014/main" id="{1F476F64-0997-BD20-0BC3-3D59F2CBE7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4C694291-4CC0-C191-8525-48764746CBD7}"/>
              </a:ext>
            </a:extLst>
          </p:cNvPr>
          <p:cNvSpPr>
            <a:spLocks noGrp="1"/>
          </p:cNvSpPr>
          <p:nvPr>
            <p:ph type="dt" sz="half" idx="10"/>
          </p:nvPr>
        </p:nvSpPr>
        <p:spPr/>
        <p:txBody>
          <a:bodyPr/>
          <a:lstStyle/>
          <a:p>
            <a:fld id="{21B679C6-AA43-1D44-B345-B4784AEA7145}" type="datetimeFigureOut">
              <a:rPr lang="en-TR" smtClean="0"/>
              <a:t>10/27/23</a:t>
            </a:fld>
            <a:endParaRPr lang="en-TR"/>
          </a:p>
        </p:txBody>
      </p:sp>
      <p:sp>
        <p:nvSpPr>
          <p:cNvPr id="5" name="Footer Placeholder 4">
            <a:extLst>
              <a:ext uri="{FF2B5EF4-FFF2-40B4-BE49-F238E27FC236}">
                <a16:creationId xmlns:a16="http://schemas.microsoft.com/office/drawing/2014/main" id="{E29155B0-6751-CCFE-9A0F-C173D262CECD}"/>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548237DF-4C67-EAF7-A92C-DF69DB4E41B2}"/>
              </a:ext>
            </a:extLst>
          </p:cNvPr>
          <p:cNvSpPr>
            <a:spLocks noGrp="1"/>
          </p:cNvSpPr>
          <p:nvPr>
            <p:ph type="sldNum" sz="quarter" idx="12"/>
          </p:nvPr>
        </p:nvSpPr>
        <p:spPr/>
        <p:txBody>
          <a:bodyPr/>
          <a:lstStyle/>
          <a:p>
            <a:fld id="{5687F7EA-4343-B64A-94B5-BD3E2ACBDB03}" type="slidenum">
              <a:rPr lang="en-TR" smtClean="0"/>
              <a:t>‹#›</a:t>
            </a:fld>
            <a:endParaRPr lang="en-TR"/>
          </a:p>
        </p:txBody>
      </p:sp>
    </p:spTree>
    <p:extLst>
      <p:ext uri="{BB962C8B-B14F-4D97-AF65-F5344CB8AC3E}">
        <p14:creationId xmlns:p14="http://schemas.microsoft.com/office/powerpoint/2010/main" val="1180888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31EC76-909A-4E7F-0B01-FA6D886DE1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TR"/>
          </a:p>
        </p:txBody>
      </p:sp>
      <p:sp>
        <p:nvSpPr>
          <p:cNvPr id="3" name="Text Placeholder 2">
            <a:extLst>
              <a:ext uri="{FF2B5EF4-FFF2-40B4-BE49-F238E27FC236}">
                <a16:creationId xmlns:a16="http://schemas.microsoft.com/office/drawing/2014/main" id="{AD629A62-7A23-CB79-A857-3742D4A190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D464E757-6FC6-A97B-03C0-CEF34FFF36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B679C6-AA43-1D44-B345-B4784AEA7145}" type="datetimeFigureOut">
              <a:rPr lang="en-TR" smtClean="0"/>
              <a:t>10/27/23</a:t>
            </a:fld>
            <a:endParaRPr lang="en-TR"/>
          </a:p>
        </p:txBody>
      </p:sp>
      <p:sp>
        <p:nvSpPr>
          <p:cNvPr id="5" name="Footer Placeholder 4">
            <a:extLst>
              <a:ext uri="{FF2B5EF4-FFF2-40B4-BE49-F238E27FC236}">
                <a16:creationId xmlns:a16="http://schemas.microsoft.com/office/drawing/2014/main" id="{4F6A32EA-F8C1-552A-803F-5B52B7B517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TR"/>
          </a:p>
        </p:txBody>
      </p:sp>
      <p:sp>
        <p:nvSpPr>
          <p:cNvPr id="6" name="Slide Number Placeholder 5">
            <a:extLst>
              <a:ext uri="{FF2B5EF4-FFF2-40B4-BE49-F238E27FC236}">
                <a16:creationId xmlns:a16="http://schemas.microsoft.com/office/drawing/2014/main" id="{9D3A1929-EA2B-4DB7-7A22-C7F34D6D0F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87F7EA-4343-B64A-94B5-BD3E2ACBDB03}" type="slidenum">
              <a:rPr lang="en-TR" smtClean="0"/>
              <a:t>‹#›</a:t>
            </a:fld>
            <a:endParaRPr lang="en-TR"/>
          </a:p>
        </p:txBody>
      </p:sp>
    </p:spTree>
    <p:extLst>
      <p:ext uri="{BB962C8B-B14F-4D97-AF65-F5344CB8AC3E}">
        <p14:creationId xmlns:p14="http://schemas.microsoft.com/office/powerpoint/2010/main" val="4254362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mailto:Admin@SocialOffset.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1.png"/><Relationship Id="rId7"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2.sv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3" Type="http://schemas.openxmlformats.org/officeDocument/2006/relationships/image" Target="../media/image2.svg"/><Relationship Id="rId7" Type="http://schemas.openxmlformats.org/officeDocument/2006/relationships/image" Target="../media/image26.png"/><Relationship Id="rId12" Type="http://schemas.openxmlformats.org/officeDocument/2006/relationships/image" Target="../media/image31.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png"/><Relationship Id="rId9" Type="http://schemas.openxmlformats.org/officeDocument/2006/relationships/image" Target="../media/image28.jpe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3A2D99-6C67-CD0D-708B-9A01C9D59286}"/>
              </a:ext>
            </a:extLst>
          </p:cNvPr>
          <p:cNvSpPr/>
          <p:nvPr/>
        </p:nvSpPr>
        <p:spPr>
          <a:xfrm>
            <a:off x="0" y="3429000"/>
            <a:ext cx="12191999" cy="3428999"/>
          </a:xfrm>
          <a:prstGeom prst="rect">
            <a:avLst/>
          </a:pr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dirty="0"/>
          </a:p>
        </p:txBody>
      </p:sp>
      <p:pic>
        <p:nvPicPr>
          <p:cNvPr id="6" name="Graphic 5">
            <a:extLst>
              <a:ext uri="{FF2B5EF4-FFF2-40B4-BE49-F238E27FC236}">
                <a16:creationId xmlns:a16="http://schemas.microsoft.com/office/drawing/2014/main" id="{7C3B0CC0-9B53-4A9D-FF6D-9A6A562052F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499" y="758219"/>
            <a:ext cx="1877595" cy="2119000"/>
          </a:xfrm>
          <a:prstGeom prst="rect">
            <a:avLst/>
          </a:prstGeom>
        </p:spPr>
      </p:pic>
      <p:sp>
        <p:nvSpPr>
          <p:cNvPr id="7" name="TextBox 6">
            <a:extLst>
              <a:ext uri="{FF2B5EF4-FFF2-40B4-BE49-F238E27FC236}">
                <a16:creationId xmlns:a16="http://schemas.microsoft.com/office/drawing/2014/main" id="{B86E5D75-E583-40F5-FE0A-B1600F52351D}"/>
              </a:ext>
            </a:extLst>
          </p:cNvPr>
          <p:cNvSpPr txBox="1"/>
          <p:nvPr/>
        </p:nvSpPr>
        <p:spPr>
          <a:xfrm>
            <a:off x="457199" y="3764548"/>
            <a:ext cx="3983789" cy="707886"/>
          </a:xfrm>
          <a:prstGeom prst="rect">
            <a:avLst/>
          </a:prstGeom>
          <a:noFill/>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SocialOffset</a:t>
            </a:r>
            <a:endParaRPr lang="en-TR" sz="4000" b="1" dirty="0">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85F1CDE2-C3E3-C677-D539-DD7B4563AE1D}"/>
              </a:ext>
            </a:extLst>
          </p:cNvPr>
          <p:cNvSpPr txBox="1"/>
          <p:nvPr/>
        </p:nvSpPr>
        <p:spPr>
          <a:xfrm>
            <a:off x="457199" y="4472434"/>
            <a:ext cx="3374189" cy="369332"/>
          </a:xfrm>
          <a:prstGeom prst="rect">
            <a:avLst/>
          </a:prstGeom>
          <a:noFill/>
        </p:spPr>
        <p:txBody>
          <a:bodyPr wrap="square" rtlCol="0">
            <a:spAutoFit/>
          </a:bodyPr>
          <a:lstStyle/>
          <a:p>
            <a:r>
              <a:rPr lang="en-US" sz="1800" dirty="0">
                <a:solidFill>
                  <a:schemeClr val="bg1"/>
                </a:solidFill>
                <a:latin typeface="Arial" panose="020B0604020202020204" pitchFamily="34" charset="0"/>
                <a:cs typeface="Arial" panose="020B0604020202020204" pitchFamily="34" charset="0"/>
              </a:rPr>
              <a:t>October 2023</a:t>
            </a:r>
          </a:p>
        </p:txBody>
      </p:sp>
      <p:sp>
        <p:nvSpPr>
          <p:cNvPr id="9" name="Google Shape;101;p6">
            <a:extLst>
              <a:ext uri="{FF2B5EF4-FFF2-40B4-BE49-F238E27FC236}">
                <a16:creationId xmlns:a16="http://schemas.microsoft.com/office/drawing/2014/main" id="{FBAA6347-9032-893A-C3A1-6E7D09990FA4}"/>
              </a:ext>
            </a:extLst>
          </p:cNvPr>
          <p:cNvSpPr txBox="1"/>
          <p:nvPr/>
        </p:nvSpPr>
        <p:spPr>
          <a:xfrm>
            <a:off x="6816436" y="6556723"/>
            <a:ext cx="5372599" cy="339684"/>
          </a:xfrm>
          <a:prstGeom prst="rect">
            <a:avLst/>
          </a:prstGeom>
          <a:noFill/>
          <a:ln>
            <a:noFill/>
          </a:ln>
        </p:spPr>
        <p:txBody>
          <a:bodyPr spcFirstLastPara="1" wrap="square" lIns="76188" tIns="76188" rIns="76188" bIns="76188" anchor="t" anchorCtr="0">
            <a:spAutoFit/>
          </a:bodyPr>
          <a:lstStyle/>
          <a:p>
            <a:pPr algn="r">
              <a:lnSpc>
                <a:spcPct val="115000"/>
              </a:lnSpc>
            </a:pPr>
            <a:r>
              <a:rPr lang="en-US" sz="1050" dirty="0">
                <a:solidFill>
                  <a:schemeClr val="bg1"/>
                </a:solidFill>
                <a:latin typeface="Arial" panose="020B0604020202020204" pitchFamily="34" charset="0"/>
                <a:ea typeface="Calibri"/>
                <a:cs typeface="Arial" panose="020B0604020202020204" pitchFamily="34" charset="0"/>
                <a:sym typeface="Calibri"/>
              </a:rPr>
              <a:t>SocialOffset has IRS 501(c)3 nonprofit classification. EIN is 92-0238240.</a:t>
            </a:r>
            <a:endParaRPr sz="1050" dirty="0">
              <a:solidFill>
                <a:schemeClr val="bg1"/>
              </a:solidFill>
              <a:latin typeface="Arial" panose="020B0604020202020204" pitchFamily="34" charset="0"/>
              <a:ea typeface="Calibri"/>
              <a:cs typeface="Arial" panose="020B0604020202020204" pitchFamily="34" charset="0"/>
              <a:sym typeface="Calibri"/>
            </a:endParaRPr>
          </a:p>
        </p:txBody>
      </p:sp>
      <p:sp>
        <p:nvSpPr>
          <p:cNvPr id="10" name="TextBox 9">
            <a:extLst>
              <a:ext uri="{FF2B5EF4-FFF2-40B4-BE49-F238E27FC236}">
                <a16:creationId xmlns:a16="http://schemas.microsoft.com/office/drawing/2014/main" id="{094F62D4-1E0B-C9CD-604A-C518A0D5C612}"/>
              </a:ext>
            </a:extLst>
          </p:cNvPr>
          <p:cNvSpPr txBox="1"/>
          <p:nvPr/>
        </p:nvSpPr>
        <p:spPr>
          <a:xfrm>
            <a:off x="457199" y="6099721"/>
            <a:ext cx="5551715" cy="738664"/>
          </a:xfrm>
          <a:prstGeom prst="rect">
            <a:avLst/>
          </a:prstGeom>
          <a:noFill/>
        </p:spPr>
        <p:txBody>
          <a:bodyPr wrap="square" rtlCol="0">
            <a:spAutoFit/>
          </a:bodyPr>
          <a:lstStyle/>
          <a:p>
            <a:r>
              <a:rPr lang="en-US" sz="1400" dirty="0" err="1">
                <a:solidFill>
                  <a:schemeClr val="bg1"/>
                </a:solidFill>
                <a:latin typeface="Arial" panose="020B0604020202020204" pitchFamily="34" charset="0"/>
                <a:cs typeface="Arial" panose="020B0604020202020204" pitchFamily="34" charset="0"/>
              </a:rPr>
              <a:t>SocialOffset.org</a:t>
            </a:r>
            <a:r>
              <a:rPr lang="en-US" sz="1400" dirty="0">
                <a:solidFill>
                  <a:schemeClr val="bg1"/>
                </a:solidFill>
                <a:latin typeface="Arial" panose="020B0604020202020204" pitchFamily="34" charset="0"/>
                <a:cs typeface="Arial" panose="020B0604020202020204" pitchFamily="34" charset="0"/>
              </a:rPr>
              <a:t>         </a:t>
            </a:r>
          </a:p>
          <a:p>
            <a:endParaRPr lang="en-US" sz="1400" dirty="0">
              <a:solidFill>
                <a:schemeClr val="bg1"/>
              </a:solidFill>
              <a:latin typeface="Arial" panose="020B0604020202020204" pitchFamily="34" charset="0"/>
              <a:cs typeface="Arial" panose="020B0604020202020204" pitchFamily="34" charset="0"/>
            </a:endParaRPr>
          </a:p>
          <a:p>
            <a:r>
              <a:rPr lang="en-US" sz="1400"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Admin@SocialOffset.org</a:t>
            </a:r>
            <a:r>
              <a:rPr lang="en-US" sz="1400" dirty="0">
                <a:solidFill>
                  <a:schemeClr val="bg1"/>
                </a:solidFill>
                <a:latin typeface="Arial" panose="020B0604020202020204" pitchFamily="34" charset="0"/>
                <a:cs typeface="Arial" panose="020B0604020202020204" pitchFamily="34" charset="0"/>
              </a:rPr>
              <a:t> Or Elena @</a:t>
            </a:r>
            <a:r>
              <a:rPr lang="en-US" sz="1400" dirty="0" err="1">
                <a:solidFill>
                  <a:schemeClr val="bg1"/>
                </a:solidFill>
                <a:latin typeface="Arial" panose="020B0604020202020204" pitchFamily="34" charset="0"/>
                <a:cs typeface="Arial" panose="020B0604020202020204" pitchFamily="34" charset="0"/>
              </a:rPr>
              <a:t>SocialOffset.org</a:t>
            </a:r>
            <a:endParaRPr lang="en-US" sz="1400"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9FDB550E-5491-EE5D-653D-11BB498A5B5F}"/>
              </a:ext>
            </a:extLst>
          </p:cNvPr>
          <p:cNvPicPr>
            <a:picLocks noChangeAspect="1"/>
          </p:cNvPicPr>
          <p:nvPr/>
        </p:nvPicPr>
        <p:blipFill>
          <a:blip r:embed="rId5"/>
          <a:stretch>
            <a:fillRect/>
          </a:stretch>
        </p:blipFill>
        <p:spPr>
          <a:xfrm>
            <a:off x="571498" y="4969198"/>
            <a:ext cx="1019795" cy="1019795"/>
          </a:xfrm>
          <a:prstGeom prst="rect">
            <a:avLst/>
          </a:prstGeom>
        </p:spPr>
      </p:pic>
    </p:spTree>
    <p:extLst>
      <p:ext uri="{BB962C8B-B14F-4D97-AF65-F5344CB8AC3E}">
        <p14:creationId xmlns:p14="http://schemas.microsoft.com/office/powerpoint/2010/main" val="1257926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5404D08-45E4-9E65-19EA-6605390842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499" y="619188"/>
            <a:ext cx="1877595" cy="2119000"/>
          </a:xfrm>
          <a:prstGeom prst="rect">
            <a:avLst/>
          </a:prstGeom>
        </p:spPr>
      </p:pic>
      <p:sp>
        <p:nvSpPr>
          <p:cNvPr id="5" name="TextBox 4">
            <a:extLst>
              <a:ext uri="{FF2B5EF4-FFF2-40B4-BE49-F238E27FC236}">
                <a16:creationId xmlns:a16="http://schemas.microsoft.com/office/drawing/2014/main" id="{AECD48CF-2287-EECF-4BBA-1092793635BD}"/>
              </a:ext>
            </a:extLst>
          </p:cNvPr>
          <p:cNvSpPr txBox="1"/>
          <p:nvPr/>
        </p:nvSpPr>
        <p:spPr>
          <a:xfrm>
            <a:off x="3696957" y="678008"/>
            <a:ext cx="6181344" cy="1323439"/>
          </a:xfrm>
          <a:prstGeom prst="rect">
            <a:avLst/>
          </a:prstGeom>
          <a:noFill/>
        </p:spPr>
        <p:txBody>
          <a:bodyPr wrap="square" rtlCol="0">
            <a:spAutoFit/>
          </a:bodyPr>
          <a:lstStyle/>
          <a:p>
            <a:r>
              <a:rPr lang="en-US" sz="4000" b="1" dirty="0">
                <a:solidFill>
                  <a:srgbClr val="440099"/>
                </a:solidFill>
                <a:latin typeface="Arial" panose="020B0604020202020204" pitchFamily="34" charset="0"/>
                <a:cs typeface="Arial" panose="020B0604020202020204" pitchFamily="34" charset="0"/>
              </a:rPr>
              <a:t>Local Donations </a:t>
            </a:r>
            <a:r>
              <a:rPr lang="en-US" sz="4000" b="1" i="1" dirty="0">
                <a:solidFill>
                  <a:srgbClr val="440099"/>
                </a:solidFill>
                <a:latin typeface="Arial" panose="020B0604020202020204" pitchFamily="34" charset="0"/>
                <a:cs typeface="Arial" panose="020B0604020202020204" pitchFamily="34" charset="0"/>
              </a:rPr>
              <a:t>Instead</a:t>
            </a:r>
            <a:r>
              <a:rPr lang="en-US" sz="4000" b="1" dirty="0">
                <a:solidFill>
                  <a:srgbClr val="440099"/>
                </a:solidFill>
                <a:latin typeface="Arial" panose="020B0604020202020204" pitchFamily="34" charset="0"/>
                <a:cs typeface="Arial" panose="020B0604020202020204" pitchFamily="34" charset="0"/>
              </a:rPr>
              <a:t> of Destination Boycotts</a:t>
            </a:r>
          </a:p>
        </p:txBody>
      </p:sp>
      <p:sp>
        <p:nvSpPr>
          <p:cNvPr id="6" name="TextBox 5">
            <a:extLst>
              <a:ext uri="{FF2B5EF4-FFF2-40B4-BE49-F238E27FC236}">
                <a16:creationId xmlns:a16="http://schemas.microsoft.com/office/drawing/2014/main" id="{911CC94C-AF70-9A8B-59A1-A287B99D9A58}"/>
              </a:ext>
            </a:extLst>
          </p:cNvPr>
          <p:cNvSpPr txBox="1"/>
          <p:nvPr/>
        </p:nvSpPr>
        <p:spPr>
          <a:xfrm>
            <a:off x="3696957" y="2382425"/>
            <a:ext cx="6968425" cy="2677656"/>
          </a:xfrm>
          <a:prstGeom prst="rect">
            <a:avLst/>
          </a:prstGeom>
          <a:noFill/>
          <a:ln>
            <a:noFill/>
          </a:ln>
        </p:spPr>
        <p:txBody>
          <a:bodyPr wrap="square">
            <a:spAutoFit/>
          </a:bodyPr>
          <a:lstStyle/>
          <a:p>
            <a:r>
              <a:rPr lang="en-US" sz="24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Like a carbon offset model, </a:t>
            </a:r>
            <a:r>
              <a:rPr lang="en-US" sz="2400" dirty="0" err="1">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SocialOffset</a:t>
            </a:r>
            <a:r>
              <a:rPr lang="en-US" sz="24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 enables a charitable donation that “offsets” tax dollars spent in a destination with policies that run counter to personal values. </a:t>
            </a:r>
            <a:br>
              <a:rPr lang="en-US" sz="24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br>
            <a:br>
              <a:rPr lang="en-US" sz="24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br>
            <a:r>
              <a:rPr lang="en-US" sz="24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100% of individual donations go to vetted local charities we work with event organizers to select.</a:t>
            </a:r>
          </a:p>
        </p:txBody>
      </p:sp>
      <p:cxnSp>
        <p:nvCxnSpPr>
          <p:cNvPr id="8" name="Straight Connector 7">
            <a:extLst>
              <a:ext uri="{FF2B5EF4-FFF2-40B4-BE49-F238E27FC236}">
                <a16:creationId xmlns:a16="http://schemas.microsoft.com/office/drawing/2014/main" id="{F7F79E81-E2B0-8D75-E084-FE4847A4FC68}"/>
              </a:ext>
            </a:extLst>
          </p:cNvPr>
          <p:cNvCxnSpPr/>
          <p:nvPr/>
        </p:nvCxnSpPr>
        <p:spPr>
          <a:xfrm>
            <a:off x="3696957" y="2144294"/>
            <a:ext cx="7008475"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3EF819D-1455-FEA2-118E-8E203224366D}"/>
              </a:ext>
            </a:extLst>
          </p:cNvPr>
          <p:cNvSpPr txBox="1"/>
          <p:nvPr/>
        </p:nvSpPr>
        <p:spPr>
          <a:xfrm>
            <a:off x="462547" y="6393083"/>
            <a:ext cx="3374189" cy="246221"/>
          </a:xfrm>
          <a:prstGeom prst="rect">
            <a:avLst/>
          </a:prstGeom>
          <a:noFill/>
        </p:spPr>
        <p:txBody>
          <a:bodyPr wrap="square" rtlCol="0">
            <a:spAutoFit/>
          </a:bodyPr>
          <a:lstStyle/>
          <a:p>
            <a:r>
              <a:rPr lang="en-US" sz="1000" dirty="0">
                <a:solidFill>
                  <a:srgbClr val="440099"/>
                </a:solidFill>
                <a:latin typeface="Arial" panose="020B0604020202020204" pitchFamily="34" charset="0"/>
                <a:cs typeface="Arial" panose="020B0604020202020204" pitchFamily="34" charset="0"/>
              </a:rPr>
              <a:t>www.SocialOffset.org</a:t>
            </a:r>
          </a:p>
        </p:txBody>
      </p:sp>
    </p:spTree>
    <p:extLst>
      <p:ext uri="{BB962C8B-B14F-4D97-AF65-F5344CB8AC3E}">
        <p14:creationId xmlns:p14="http://schemas.microsoft.com/office/powerpoint/2010/main" val="1251284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09841E0-685A-082B-3706-4BBE9C277B8B}"/>
              </a:ext>
            </a:extLst>
          </p:cNvPr>
          <p:cNvSpPr txBox="1"/>
          <p:nvPr/>
        </p:nvSpPr>
        <p:spPr>
          <a:xfrm>
            <a:off x="1001882" y="272583"/>
            <a:ext cx="8227675" cy="707886"/>
          </a:xfrm>
          <a:prstGeom prst="rect">
            <a:avLst/>
          </a:prstGeom>
          <a:noFill/>
        </p:spPr>
        <p:txBody>
          <a:bodyPr wrap="square" rtlCol="0">
            <a:spAutoFit/>
          </a:bodyPr>
          <a:lstStyle/>
          <a:p>
            <a:r>
              <a:rPr lang="en-US" sz="4000" dirty="0">
                <a:solidFill>
                  <a:srgbClr val="440099"/>
                </a:solidFill>
                <a:effectLst/>
                <a:latin typeface="Arial" panose="020B0604020202020204" pitchFamily="34" charset="0"/>
                <a:cs typeface="Arial" panose="020B0604020202020204" pitchFamily="34" charset="0"/>
              </a:rPr>
              <a:t>what can </a:t>
            </a:r>
            <a:r>
              <a:rPr lang="en-US" sz="4000" i="1" dirty="0">
                <a:solidFill>
                  <a:srgbClr val="440099"/>
                </a:solidFill>
                <a:effectLst/>
                <a:latin typeface="Arial" panose="020B0604020202020204" pitchFamily="34" charset="0"/>
                <a:cs typeface="Arial" panose="020B0604020202020204" pitchFamily="34" charset="0"/>
              </a:rPr>
              <a:t>you </a:t>
            </a:r>
            <a:r>
              <a:rPr lang="en-US" sz="4000" dirty="0">
                <a:solidFill>
                  <a:srgbClr val="440099"/>
                </a:solidFill>
                <a:effectLst/>
                <a:latin typeface="Arial" panose="020B0604020202020204" pitchFamily="34" charset="0"/>
                <a:cs typeface="Arial" panose="020B0604020202020204" pitchFamily="34" charset="0"/>
              </a:rPr>
              <a:t>do with </a:t>
            </a:r>
            <a:r>
              <a:rPr lang="en-US" sz="4000" dirty="0" err="1">
                <a:solidFill>
                  <a:srgbClr val="440099"/>
                </a:solidFill>
                <a:effectLst/>
                <a:latin typeface="Arial" panose="020B0604020202020204" pitchFamily="34" charset="0"/>
                <a:cs typeface="Arial" panose="020B0604020202020204" pitchFamily="34" charset="0"/>
              </a:rPr>
              <a:t>SocialOffset</a:t>
            </a:r>
            <a:r>
              <a:rPr lang="en-US" sz="4000" dirty="0">
                <a:solidFill>
                  <a:srgbClr val="440099"/>
                </a:solidFill>
                <a:effectLst/>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id="{ABA02BA5-7F91-A8D3-3440-EAE922C01161}"/>
              </a:ext>
            </a:extLst>
          </p:cNvPr>
          <p:cNvSpPr txBox="1"/>
          <p:nvPr/>
        </p:nvSpPr>
        <p:spPr>
          <a:xfrm>
            <a:off x="199777" y="176331"/>
            <a:ext cx="896434" cy="707886"/>
          </a:xfrm>
          <a:prstGeom prst="rect">
            <a:avLst/>
          </a:prstGeom>
          <a:noFill/>
        </p:spPr>
        <p:txBody>
          <a:bodyPr wrap="square" rtlCol="0">
            <a:spAutoFit/>
          </a:bodyPr>
          <a:lstStyle/>
          <a:p>
            <a:r>
              <a:rPr lang="en-US" sz="4000" u="sng" dirty="0">
                <a:solidFill>
                  <a:srgbClr val="440099"/>
                </a:solidFill>
                <a:effectLst/>
                <a:latin typeface="Arial" panose="020B0604020202020204" pitchFamily="34" charset="0"/>
                <a:cs typeface="Arial" panose="020B0604020202020204" pitchFamily="34" charset="0"/>
              </a:rPr>
              <a:t>So</a:t>
            </a:r>
          </a:p>
        </p:txBody>
      </p:sp>
      <p:sp>
        <p:nvSpPr>
          <p:cNvPr id="6" name="TextBox 5">
            <a:extLst>
              <a:ext uri="{FF2B5EF4-FFF2-40B4-BE49-F238E27FC236}">
                <a16:creationId xmlns:a16="http://schemas.microsoft.com/office/drawing/2014/main" id="{2E18B642-29F7-00F7-9309-92B2337AB59E}"/>
              </a:ext>
            </a:extLst>
          </p:cNvPr>
          <p:cNvSpPr txBox="1"/>
          <p:nvPr/>
        </p:nvSpPr>
        <p:spPr>
          <a:xfrm>
            <a:off x="232611" y="1518895"/>
            <a:ext cx="3403600" cy="461665"/>
          </a:xfrm>
          <a:prstGeom prst="rect">
            <a:avLst/>
          </a:prstGeom>
          <a:noFill/>
        </p:spPr>
        <p:txBody>
          <a:bodyPr wrap="square" rtlCol="0">
            <a:spAutoFit/>
          </a:bodyPr>
          <a:lstStyle/>
          <a:p>
            <a:r>
              <a:rPr lang="en-US" sz="2400" dirty="0">
                <a:solidFill>
                  <a:srgbClr val="658737"/>
                </a:solidFill>
                <a:effectLst/>
                <a:latin typeface="Arial" panose="020B0604020202020204" pitchFamily="34" charset="0"/>
                <a:cs typeface="Arial" panose="020B0604020202020204" pitchFamily="34" charset="0"/>
              </a:rPr>
              <a:t>Event Organizers</a:t>
            </a:r>
          </a:p>
        </p:txBody>
      </p:sp>
      <p:sp>
        <p:nvSpPr>
          <p:cNvPr id="10" name="Rectangle 9">
            <a:extLst>
              <a:ext uri="{FF2B5EF4-FFF2-40B4-BE49-F238E27FC236}">
                <a16:creationId xmlns:a16="http://schemas.microsoft.com/office/drawing/2014/main" id="{E7F684D1-FA39-E92D-EA5D-8B5CE9280EDE}"/>
              </a:ext>
            </a:extLst>
          </p:cNvPr>
          <p:cNvSpPr/>
          <p:nvPr/>
        </p:nvSpPr>
        <p:spPr>
          <a:xfrm>
            <a:off x="0" y="1246181"/>
            <a:ext cx="3956719" cy="5293894"/>
          </a:xfrm>
          <a:prstGeom prst="rect">
            <a:avLst/>
          </a:prstGeom>
          <a:noFill/>
          <a:ln w="25400">
            <a:solidFill>
              <a:srgbClr val="6587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2" name="TextBox 11">
            <a:extLst>
              <a:ext uri="{FF2B5EF4-FFF2-40B4-BE49-F238E27FC236}">
                <a16:creationId xmlns:a16="http://schemas.microsoft.com/office/drawing/2014/main" id="{37315C78-BE0E-985C-6F8A-E04029E5FF8B}"/>
              </a:ext>
            </a:extLst>
          </p:cNvPr>
          <p:cNvSpPr txBox="1"/>
          <p:nvPr/>
        </p:nvSpPr>
        <p:spPr>
          <a:xfrm>
            <a:off x="671095" y="2149886"/>
            <a:ext cx="2860842" cy="2585323"/>
          </a:xfrm>
          <a:prstGeom prst="rect">
            <a:avLst/>
          </a:prstGeom>
          <a:noFill/>
        </p:spPr>
        <p:txBody>
          <a:bodyPr wrap="square" rtlCol="0">
            <a:spAutoFit/>
          </a:bodyPr>
          <a:lstStyle/>
          <a:p>
            <a:r>
              <a:rPr lang="en-US" i="1" dirty="0">
                <a:solidFill>
                  <a:schemeClr val="tx1">
                    <a:lumMod val="65000"/>
                    <a:lumOff val="35000"/>
                  </a:schemeClr>
                </a:solidFill>
                <a:effectLst/>
                <a:latin typeface="Helvetica Light Oblique" panose="020B0403020202020204" pitchFamily="34" charset="0"/>
                <a:cs typeface="Arial" panose="020B0604020202020204" pitchFamily="34" charset="0"/>
              </a:rPr>
              <a:t>As an event organizer hosting a conference in a non-inclusive state, I have concerns that some attendees want us to cancel it. We are one bad tweet away from a major issue.</a:t>
            </a:r>
          </a:p>
          <a:p>
            <a:endParaRPr lang="en-TR"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E172A471-EFCF-8593-36C8-2D13668E51B4}"/>
              </a:ext>
            </a:extLst>
          </p:cNvPr>
          <p:cNvSpPr txBox="1"/>
          <p:nvPr/>
        </p:nvSpPr>
        <p:spPr>
          <a:xfrm>
            <a:off x="232611" y="2042939"/>
            <a:ext cx="438484" cy="830997"/>
          </a:xfrm>
          <a:prstGeom prst="rect">
            <a:avLst/>
          </a:prstGeom>
          <a:noFill/>
        </p:spPr>
        <p:txBody>
          <a:bodyPr wrap="square" rtlCol="0">
            <a:spAutoFit/>
          </a:bodyPr>
          <a:lstStyle/>
          <a:p>
            <a:r>
              <a:rPr lang="en-US" sz="4800" b="1" dirty="0">
                <a:solidFill>
                  <a:srgbClr val="658737"/>
                </a:solidFill>
                <a:effectLst/>
                <a:cs typeface="Arial" panose="020B0604020202020204" pitchFamily="34" charset="0"/>
              </a:rPr>
              <a:t>“</a:t>
            </a:r>
          </a:p>
        </p:txBody>
      </p:sp>
      <p:cxnSp>
        <p:nvCxnSpPr>
          <p:cNvPr id="15" name="Straight Arrow Connector 14">
            <a:extLst>
              <a:ext uri="{FF2B5EF4-FFF2-40B4-BE49-F238E27FC236}">
                <a16:creationId xmlns:a16="http://schemas.microsoft.com/office/drawing/2014/main" id="{6D248BE1-1847-8C38-4D7B-EEE2D5392A87}"/>
              </a:ext>
            </a:extLst>
          </p:cNvPr>
          <p:cNvCxnSpPr>
            <a:cxnSpLocks/>
          </p:cNvCxnSpPr>
          <p:nvPr/>
        </p:nvCxnSpPr>
        <p:spPr>
          <a:xfrm>
            <a:off x="451853" y="2561633"/>
            <a:ext cx="0" cy="1771768"/>
          </a:xfrm>
          <a:prstGeom prst="straightConnector1">
            <a:avLst/>
          </a:prstGeom>
          <a:ln w="47625">
            <a:solidFill>
              <a:srgbClr val="658737"/>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E144918-A746-C47E-4060-AD4A63FFFF5C}"/>
              </a:ext>
            </a:extLst>
          </p:cNvPr>
          <p:cNvSpPr txBox="1"/>
          <p:nvPr/>
        </p:nvSpPr>
        <p:spPr>
          <a:xfrm>
            <a:off x="232611" y="4502727"/>
            <a:ext cx="3403600" cy="461665"/>
          </a:xfrm>
          <a:prstGeom prst="rect">
            <a:avLst/>
          </a:prstGeom>
          <a:noFill/>
        </p:spPr>
        <p:txBody>
          <a:bodyPr wrap="square" rtlCol="0">
            <a:spAutoFit/>
          </a:bodyPr>
          <a:lstStyle/>
          <a:p>
            <a:r>
              <a:rPr lang="en-US" sz="2400" dirty="0">
                <a:solidFill>
                  <a:srgbClr val="658737"/>
                </a:solidFill>
                <a:effectLst/>
                <a:latin typeface="Arial" panose="020B0604020202020204" pitchFamily="34" charset="0"/>
                <a:cs typeface="Arial" panose="020B0604020202020204" pitchFamily="34" charset="0"/>
              </a:rPr>
              <a:t>Create</a:t>
            </a:r>
          </a:p>
        </p:txBody>
      </p:sp>
      <p:sp>
        <p:nvSpPr>
          <p:cNvPr id="18" name="TextBox 17">
            <a:extLst>
              <a:ext uri="{FF2B5EF4-FFF2-40B4-BE49-F238E27FC236}">
                <a16:creationId xmlns:a16="http://schemas.microsoft.com/office/drawing/2014/main" id="{77FF2ABB-7C82-397C-A698-B7E901B2189D}"/>
              </a:ext>
            </a:extLst>
          </p:cNvPr>
          <p:cNvSpPr txBox="1"/>
          <p:nvPr/>
        </p:nvSpPr>
        <p:spPr>
          <a:xfrm>
            <a:off x="232610" y="5018385"/>
            <a:ext cx="3580063" cy="1200329"/>
          </a:xfrm>
          <a:prstGeom prst="rect">
            <a:avLst/>
          </a:prstGeom>
          <a:noFill/>
        </p:spPr>
        <p:txBody>
          <a:bodyPr wrap="square" rtlCol="0">
            <a:spAutoFit/>
          </a:bodyPr>
          <a:lstStyle/>
          <a:p>
            <a:r>
              <a:rPr lang="en-US" dirty="0">
                <a:solidFill>
                  <a:schemeClr val="tx1">
                    <a:lumMod val="65000"/>
                    <a:lumOff val="35000"/>
                  </a:schemeClr>
                </a:solidFill>
                <a:effectLst/>
                <a:latin typeface="Helvetica Light" panose="020B0403020202020204" pitchFamily="34" charset="0"/>
                <a:cs typeface="Arial" panose="020B0604020202020204" pitchFamily="34" charset="0"/>
              </a:rPr>
              <a:t>Event organizers can create a custom campaign page to collect offset donations for local charities.</a:t>
            </a:r>
            <a:endParaRPr lang="en-TR" dirty="0">
              <a:solidFill>
                <a:schemeClr val="tx1">
                  <a:lumMod val="65000"/>
                  <a:lumOff val="35000"/>
                </a:schemeClr>
              </a:solidFill>
              <a:latin typeface="Helvetica Light" panose="020B0403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3C201673-880E-00CD-6DD0-9782EF9A2CE6}"/>
              </a:ext>
            </a:extLst>
          </p:cNvPr>
          <p:cNvSpPr txBox="1"/>
          <p:nvPr/>
        </p:nvSpPr>
        <p:spPr>
          <a:xfrm>
            <a:off x="4348581" y="1518895"/>
            <a:ext cx="3403600" cy="461665"/>
          </a:xfrm>
          <a:prstGeom prst="rect">
            <a:avLst/>
          </a:prstGeom>
          <a:noFill/>
        </p:spPr>
        <p:txBody>
          <a:bodyPr wrap="square" rtlCol="0">
            <a:spAutoFit/>
          </a:bodyPr>
          <a:lstStyle/>
          <a:p>
            <a:r>
              <a:rPr lang="en-US" sz="2400" dirty="0">
                <a:solidFill>
                  <a:srgbClr val="E15426"/>
                </a:solidFill>
                <a:effectLst/>
                <a:latin typeface="Arial" panose="020B0604020202020204" pitchFamily="34" charset="0"/>
                <a:cs typeface="Arial" panose="020B0604020202020204" pitchFamily="34" charset="0"/>
              </a:rPr>
              <a:t>Destination Reps</a:t>
            </a:r>
          </a:p>
        </p:txBody>
      </p:sp>
      <p:sp>
        <p:nvSpPr>
          <p:cNvPr id="29" name="Rectangle 28">
            <a:extLst>
              <a:ext uri="{FF2B5EF4-FFF2-40B4-BE49-F238E27FC236}">
                <a16:creationId xmlns:a16="http://schemas.microsoft.com/office/drawing/2014/main" id="{AC6CA45B-629E-A09F-89DE-489C3016D986}"/>
              </a:ext>
            </a:extLst>
          </p:cNvPr>
          <p:cNvSpPr/>
          <p:nvPr/>
        </p:nvSpPr>
        <p:spPr>
          <a:xfrm>
            <a:off x="4115970" y="1246181"/>
            <a:ext cx="3956719" cy="5293894"/>
          </a:xfrm>
          <a:prstGeom prst="rect">
            <a:avLst/>
          </a:prstGeom>
          <a:noFill/>
          <a:ln w="25400">
            <a:solidFill>
              <a:srgbClr val="E154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0" name="TextBox 29">
            <a:extLst>
              <a:ext uri="{FF2B5EF4-FFF2-40B4-BE49-F238E27FC236}">
                <a16:creationId xmlns:a16="http://schemas.microsoft.com/office/drawing/2014/main" id="{8AE22EA2-08DA-D806-4595-BB26CD2AFA6F}"/>
              </a:ext>
            </a:extLst>
          </p:cNvPr>
          <p:cNvSpPr txBox="1"/>
          <p:nvPr/>
        </p:nvSpPr>
        <p:spPr>
          <a:xfrm>
            <a:off x="4787064" y="2149886"/>
            <a:ext cx="3042981" cy="2308324"/>
          </a:xfrm>
          <a:prstGeom prst="rect">
            <a:avLst/>
          </a:prstGeom>
          <a:noFill/>
        </p:spPr>
        <p:txBody>
          <a:bodyPr wrap="square" rtlCol="0">
            <a:spAutoFit/>
          </a:bodyPr>
          <a:lstStyle/>
          <a:p>
            <a:r>
              <a:rPr lang="en-US" i="1" dirty="0">
                <a:solidFill>
                  <a:schemeClr val="tx1">
                    <a:lumMod val="65000"/>
                    <a:lumOff val="35000"/>
                  </a:schemeClr>
                </a:solidFill>
                <a:effectLst/>
                <a:latin typeface="Helvetica Light Oblique" panose="020B0403020202020204" pitchFamily="34" charset="0"/>
                <a:cs typeface="Arial" panose="020B0604020202020204" pitchFamily="34" charset="0"/>
              </a:rPr>
              <a:t>As a destination rep I am worried: groups are considering moving their events or going virtual instead of coming here because of our state’s laws. I need a way to help my clients and help our city.</a:t>
            </a:r>
            <a:endParaRPr lang="en-TR"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1491CC41-D2D6-89F4-9C63-2D3D8F1BAE75}"/>
              </a:ext>
            </a:extLst>
          </p:cNvPr>
          <p:cNvSpPr txBox="1"/>
          <p:nvPr/>
        </p:nvSpPr>
        <p:spPr>
          <a:xfrm>
            <a:off x="4348581" y="2042939"/>
            <a:ext cx="438484" cy="830997"/>
          </a:xfrm>
          <a:prstGeom prst="rect">
            <a:avLst/>
          </a:prstGeom>
          <a:noFill/>
        </p:spPr>
        <p:txBody>
          <a:bodyPr wrap="square" rtlCol="0">
            <a:spAutoFit/>
          </a:bodyPr>
          <a:lstStyle/>
          <a:p>
            <a:r>
              <a:rPr lang="en-US" sz="4800" b="1" dirty="0">
                <a:solidFill>
                  <a:srgbClr val="E15426"/>
                </a:solidFill>
                <a:effectLst/>
                <a:cs typeface="Arial" panose="020B0604020202020204" pitchFamily="34" charset="0"/>
              </a:rPr>
              <a:t>“</a:t>
            </a:r>
          </a:p>
        </p:txBody>
      </p:sp>
      <p:cxnSp>
        <p:nvCxnSpPr>
          <p:cNvPr id="32" name="Straight Arrow Connector 31">
            <a:extLst>
              <a:ext uri="{FF2B5EF4-FFF2-40B4-BE49-F238E27FC236}">
                <a16:creationId xmlns:a16="http://schemas.microsoft.com/office/drawing/2014/main" id="{F2762ECB-928F-5C8E-2464-CC4935A185F7}"/>
              </a:ext>
            </a:extLst>
          </p:cNvPr>
          <p:cNvCxnSpPr>
            <a:cxnSpLocks/>
          </p:cNvCxnSpPr>
          <p:nvPr/>
        </p:nvCxnSpPr>
        <p:spPr>
          <a:xfrm>
            <a:off x="4567823" y="2561633"/>
            <a:ext cx="0" cy="1771768"/>
          </a:xfrm>
          <a:prstGeom prst="straightConnector1">
            <a:avLst/>
          </a:prstGeom>
          <a:ln w="47625">
            <a:solidFill>
              <a:srgbClr val="E15426"/>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8AD2275B-AC1F-3134-2887-8D9B9C023C13}"/>
              </a:ext>
            </a:extLst>
          </p:cNvPr>
          <p:cNvSpPr txBox="1"/>
          <p:nvPr/>
        </p:nvSpPr>
        <p:spPr>
          <a:xfrm>
            <a:off x="4348581" y="4502727"/>
            <a:ext cx="3403600" cy="461665"/>
          </a:xfrm>
          <a:prstGeom prst="rect">
            <a:avLst/>
          </a:prstGeom>
          <a:noFill/>
        </p:spPr>
        <p:txBody>
          <a:bodyPr wrap="square" rtlCol="0">
            <a:spAutoFit/>
          </a:bodyPr>
          <a:lstStyle/>
          <a:p>
            <a:r>
              <a:rPr lang="en-US" sz="2400" dirty="0">
                <a:solidFill>
                  <a:srgbClr val="E15426"/>
                </a:solidFill>
                <a:effectLst/>
                <a:latin typeface="Arial" panose="020B0604020202020204" pitchFamily="34" charset="0"/>
                <a:cs typeface="Arial" panose="020B0604020202020204" pitchFamily="34" charset="0"/>
              </a:rPr>
              <a:t>Launch</a:t>
            </a:r>
          </a:p>
        </p:txBody>
      </p:sp>
      <p:sp>
        <p:nvSpPr>
          <p:cNvPr id="34" name="TextBox 33">
            <a:extLst>
              <a:ext uri="{FF2B5EF4-FFF2-40B4-BE49-F238E27FC236}">
                <a16:creationId xmlns:a16="http://schemas.microsoft.com/office/drawing/2014/main" id="{DF473BE7-5F78-C397-F747-0D8CA949CA5C}"/>
              </a:ext>
            </a:extLst>
          </p:cNvPr>
          <p:cNvSpPr txBox="1"/>
          <p:nvPr/>
        </p:nvSpPr>
        <p:spPr>
          <a:xfrm>
            <a:off x="4348580" y="5018385"/>
            <a:ext cx="3580063" cy="1200329"/>
          </a:xfrm>
          <a:prstGeom prst="rect">
            <a:avLst/>
          </a:prstGeom>
          <a:noFill/>
        </p:spPr>
        <p:txBody>
          <a:bodyPr wrap="square" rtlCol="0">
            <a:spAutoFit/>
          </a:bodyPr>
          <a:lstStyle/>
          <a:p>
            <a:r>
              <a:rPr lang="en-US" dirty="0">
                <a:solidFill>
                  <a:schemeClr val="tx1">
                    <a:lumMod val="65000"/>
                    <a:lumOff val="35000"/>
                  </a:schemeClr>
                </a:solidFill>
                <a:effectLst/>
                <a:latin typeface="Helvetica Light" panose="020B0403020202020204" pitchFamily="34" charset="0"/>
                <a:cs typeface="Arial" panose="020B0604020202020204" pitchFamily="34" charset="0"/>
              </a:rPr>
              <a:t>Destination reps can create a page to highlight local charities and show your clients you support their values.</a:t>
            </a:r>
            <a:endParaRPr lang="en-TR" dirty="0">
              <a:solidFill>
                <a:schemeClr val="tx1">
                  <a:lumMod val="65000"/>
                  <a:lumOff val="35000"/>
                </a:schemeClr>
              </a:solidFill>
              <a:latin typeface="Helvetica Light" panose="020B0403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4A4D972D-F955-ABA7-8DBA-025CE46A92A5}"/>
              </a:ext>
            </a:extLst>
          </p:cNvPr>
          <p:cNvSpPr txBox="1"/>
          <p:nvPr/>
        </p:nvSpPr>
        <p:spPr>
          <a:xfrm>
            <a:off x="8464551" y="1518895"/>
            <a:ext cx="3403600" cy="461665"/>
          </a:xfrm>
          <a:prstGeom prst="rect">
            <a:avLst/>
          </a:prstGeom>
          <a:noFill/>
        </p:spPr>
        <p:txBody>
          <a:bodyPr wrap="square" rtlCol="0">
            <a:spAutoFit/>
          </a:bodyPr>
          <a:lstStyle/>
          <a:p>
            <a:r>
              <a:rPr lang="en-US" sz="2400" dirty="0">
                <a:solidFill>
                  <a:srgbClr val="3D5CA9"/>
                </a:solidFill>
                <a:effectLst/>
                <a:latin typeface="Arial" panose="020B0604020202020204" pitchFamily="34" charset="0"/>
                <a:cs typeface="Arial" panose="020B0604020202020204" pitchFamily="34" charset="0"/>
              </a:rPr>
              <a:t>Event Attendees</a:t>
            </a:r>
          </a:p>
        </p:txBody>
      </p:sp>
      <p:sp>
        <p:nvSpPr>
          <p:cNvPr id="36" name="Rectangle 35">
            <a:extLst>
              <a:ext uri="{FF2B5EF4-FFF2-40B4-BE49-F238E27FC236}">
                <a16:creationId xmlns:a16="http://schemas.microsoft.com/office/drawing/2014/main" id="{6D76EE50-B679-AE5D-22C5-DB3B47A6E6B6}"/>
              </a:ext>
            </a:extLst>
          </p:cNvPr>
          <p:cNvSpPr/>
          <p:nvPr/>
        </p:nvSpPr>
        <p:spPr>
          <a:xfrm>
            <a:off x="8231940" y="1246181"/>
            <a:ext cx="3956719" cy="5293894"/>
          </a:xfrm>
          <a:prstGeom prst="rect">
            <a:avLst/>
          </a:prstGeom>
          <a:noFill/>
          <a:ln w="25400">
            <a:solidFill>
              <a:srgbClr val="3D5CA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7" name="TextBox 36">
            <a:extLst>
              <a:ext uri="{FF2B5EF4-FFF2-40B4-BE49-F238E27FC236}">
                <a16:creationId xmlns:a16="http://schemas.microsoft.com/office/drawing/2014/main" id="{C75E3DE6-42B6-04BD-5EEB-6D8EC4F2BF3D}"/>
              </a:ext>
            </a:extLst>
          </p:cNvPr>
          <p:cNvSpPr txBox="1"/>
          <p:nvPr/>
        </p:nvSpPr>
        <p:spPr>
          <a:xfrm>
            <a:off x="8903034" y="2149886"/>
            <a:ext cx="2770269" cy="1477328"/>
          </a:xfrm>
          <a:prstGeom prst="rect">
            <a:avLst/>
          </a:prstGeom>
          <a:noFill/>
        </p:spPr>
        <p:txBody>
          <a:bodyPr wrap="square" rtlCol="0">
            <a:spAutoFit/>
          </a:bodyPr>
          <a:lstStyle/>
          <a:p>
            <a:r>
              <a:rPr lang="en-US" i="1" dirty="0">
                <a:solidFill>
                  <a:schemeClr val="tx1">
                    <a:lumMod val="65000"/>
                    <a:lumOff val="35000"/>
                  </a:schemeClr>
                </a:solidFill>
                <a:effectLst/>
                <a:latin typeface="Helvetica Light Oblique" panose="020B0403020202020204" pitchFamily="34" charset="0"/>
                <a:cs typeface="Arial" panose="020B0604020202020204" pitchFamily="34" charset="0"/>
              </a:rPr>
              <a:t>As an attendee I’m upset that an important event is in a state with policies I don’t agree with, and I’m considering not going.</a:t>
            </a:r>
            <a:endParaRPr lang="en-TR"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CB03DFF8-7A23-ED85-2CDD-8923048CB0F6}"/>
              </a:ext>
            </a:extLst>
          </p:cNvPr>
          <p:cNvSpPr txBox="1"/>
          <p:nvPr/>
        </p:nvSpPr>
        <p:spPr>
          <a:xfrm>
            <a:off x="8464551" y="2042939"/>
            <a:ext cx="438484" cy="830997"/>
          </a:xfrm>
          <a:prstGeom prst="rect">
            <a:avLst/>
          </a:prstGeom>
          <a:noFill/>
        </p:spPr>
        <p:txBody>
          <a:bodyPr wrap="square" rtlCol="0">
            <a:spAutoFit/>
          </a:bodyPr>
          <a:lstStyle/>
          <a:p>
            <a:r>
              <a:rPr lang="en-US" sz="4800" b="1" dirty="0">
                <a:solidFill>
                  <a:srgbClr val="3D5CA9"/>
                </a:solidFill>
                <a:effectLst/>
                <a:cs typeface="Arial" panose="020B0604020202020204" pitchFamily="34" charset="0"/>
              </a:rPr>
              <a:t>“</a:t>
            </a:r>
          </a:p>
        </p:txBody>
      </p:sp>
      <p:cxnSp>
        <p:nvCxnSpPr>
          <p:cNvPr id="39" name="Straight Arrow Connector 38">
            <a:extLst>
              <a:ext uri="{FF2B5EF4-FFF2-40B4-BE49-F238E27FC236}">
                <a16:creationId xmlns:a16="http://schemas.microsoft.com/office/drawing/2014/main" id="{DA94D7E6-4913-84A3-4C40-98AFC67356D3}"/>
              </a:ext>
            </a:extLst>
          </p:cNvPr>
          <p:cNvCxnSpPr>
            <a:cxnSpLocks/>
          </p:cNvCxnSpPr>
          <p:nvPr/>
        </p:nvCxnSpPr>
        <p:spPr>
          <a:xfrm>
            <a:off x="8683793" y="2561633"/>
            <a:ext cx="0" cy="1771768"/>
          </a:xfrm>
          <a:prstGeom prst="straightConnector1">
            <a:avLst/>
          </a:prstGeom>
          <a:ln w="47625">
            <a:solidFill>
              <a:srgbClr val="3D5CA9"/>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CCD3CC42-8A7D-8800-8242-4324D821B885}"/>
              </a:ext>
            </a:extLst>
          </p:cNvPr>
          <p:cNvSpPr txBox="1"/>
          <p:nvPr/>
        </p:nvSpPr>
        <p:spPr>
          <a:xfrm>
            <a:off x="8464551" y="4502727"/>
            <a:ext cx="3403600" cy="461665"/>
          </a:xfrm>
          <a:prstGeom prst="rect">
            <a:avLst/>
          </a:prstGeom>
          <a:noFill/>
        </p:spPr>
        <p:txBody>
          <a:bodyPr wrap="square" rtlCol="0">
            <a:spAutoFit/>
          </a:bodyPr>
          <a:lstStyle/>
          <a:p>
            <a:r>
              <a:rPr lang="en-US" sz="2400" dirty="0">
                <a:solidFill>
                  <a:srgbClr val="3D5CA9"/>
                </a:solidFill>
                <a:effectLst/>
                <a:latin typeface="Arial" panose="020B0604020202020204" pitchFamily="34" charset="0"/>
                <a:cs typeface="Arial" panose="020B0604020202020204" pitchFamily="34" charset="0"/>
              </a:rPr>
              <a:t>Attend</a:t>
            </a:r>
          </a:p>
        </p:txBody>
      </p:sp>
      <p:sp>
        <p:nvSpPr>
          <p:cNvPr id="41" name="TextBox 40">
            <a:extLst>
              <a:ext uri="{FF2B5EF4-FFF2-40B4-BE49-F238E27FC236}">
                <a16:creationId xmlns:a16="http://schemas.microsoft.com/office/drawing/2014/main" id="{85049A50-3E1E-7C76-8F0A-19003592C8C8}"/>
              </a:ext>
            </a:extLst>
          </p:cNvPr>
          <p:cNvSpPr txBox="1"/>
          <p:nvPr/>
        </p:nvSpPr>
        <p:spPr>
          <a:xfrm>
            <a:off x="8464550" y="5018385"/>
            <a:ext cx="3580063" cy="1200329"/>
          </a:xfrm>
          <a:prstGeom prst="rect">
            <a:avLst/>
          </a:prstGeom>
          <a:noFill/>
        </p:spPr>
        <p:txBody>
          <a:bodyPr wrap="square" rtlCol="0">
            <a:spAutoFit/>
          </a:bodyPr>
          <a:lstStyle/>
          <a:p>
            <a:r>
              <a:rPr lang="en-US" dirty="0">
                <a:solidFill>
                  <a:schemeClr val="tx1">
                    <a:lumMod val="65000"/>
                    <a:lumOff val="35000"/>
                  </a:schemeClr>
                </a:solidFill>
                <a:effectLst/>
                <a:latin typeface="Helvetica Light" panose="020B0403020202020204" pitchFamily="34" charset="0"/>
                <a:cs typeface="Arial" panose="020B0604020202020204" pitchFamily="34" charset="0"/>
              </a:rPr>
              <a:t>Attendees can donate through the </a:t>
            </a:r>
            <a:r>
              <a:rPr lang="en-US" dirty="0" err="1">
                <a:solidFill>
                  <a:schemeClr val="tx1">
                    <a:lumMod val="65000"/>
                    <a:lumOff val="35000"/>
                  </a:schemeClr>
                </a:solidFill>
                <a:effectLst/>
                <a:latin typeface="Helvetica Light" panose="020B0403020202020204" pitchFamily="34" charset="0"/>
                <a:cs typeface="Arial" panose="020B0604020202020204" pitchFamily="34" charset="0"/>
              </a:rPr>
              <a:t>SocialOffset</a:t>
            </a:r>
            <a:r>
              <a:rPr lang="en-US" dirty="0">
                <a:solidFill>
                  <a:schemeClr val="tx1">
                    <a:lumMod val="65000"/>
                    <a:lumOff val="35000"/>
                  </a:schemeClr>
                </a:solidFill>
                <a:effectLst/>
                <a:latin typeface="Helvetica Light" panose="020B0403020202020204" pitchFamily="34" charset="0"/>
                <a:cs typeface="Arial" panose="020B0604020202020204" pitchFamily="34" charset="0"/>
              </a:rPr>
              <a:t> custom event page to “offset” the tax money collected by the state.</a:t>
            </a:r>
            <a:endParaRPr lang="en-TR" dirty="0">
              <a:solidFill>
                <a:schemeClr val="tx1">
                  <a:lumMod val="65000"/>
                  <a:lumOff val="35000"/>
                </a:schemeClr>
              </a:solidFill>
              <a:latin typeface="Helvetica Light" panose="020B0403020202020204" pitchFamily="34" charset="0"/>
              <a:cs typeface="Arial" panose="020B0604020202020204" pitchFamily="34" charset="0"/>
            </a:endParaRPr>
          </a:p>
        </p:txBody>
      </p:sp>
    </p:spTree>
    <p:extLst>
      <p:ext uri="{BB962C8B-B14F-4D97-AF65-F5344CB8AC3E}">
        <p14:creationId xmlns:p14="http://schemas.microsoft.com/office/powerpoint/2010/main" val="3759489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091D4E-3D2A-0D3F-B7AD-11DF78BF168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19"/>
            <a:ext cx="12192000" cy="6855961"/>
          </a:xfrm>
          <a:prstGeom prst="rect">
            <a:avLst/>
          </a:prstGeom>
        </p:spPr>
      </p:pic>
      <p:sp>
        <p:nvSpPr>
          <p:cNvPr id="18" name="Rectangle 17">
            <a:extLst>
              <a:ext uri="{FF2B5EF4-FFF2-40B4-BE49-F238E27FC236}">
                <a16:creationId xmlns:a16="http://schemas.microsoft.com/office/drawing/2014/main" id="{5CCC9A55-438A-65F5-462F-B5FCED4FBC13}"/>
              </a:ext>
            </a:extLst>
          </p:cNvPr>
          <p:cNvSpPr/>
          <p:nvPr/>
        </p:nvSpPr>
        <p:spPr>
          <a:xfrm>
            <a:off x="688307" y="782053"/>
            <a:ext cx="3956719" cy="5293894"/>
          </a:xfrm>
          <a:prstGeom prst="rect">
            <a:avLst/>
          </a:prstGeom>
          <a:solidFill>
            <a:schemeClr val="bg1"/>
          </a:solidFill>
          <a:ln w="25400">
            <a:solidFill>
              <a:srgbClr val="6587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7" name="TextBox 16">
            <a:extLst>
              <a:ext uri="{FF2B5EF4-FFF2-40B4-BE49-F238E27FC236}">
                <a16:creationId xmlns:a16="http://schemas.microsoft.com/office/drawing/2014/main" id="{F1E1B637-9D2C-1809-ED75-A238F57436D4}"/>
              </a:ext>
            </a:extLst>
          </p:cNvPr>
          <p:cNvSpPr txBox="1"/>
          <p:nvPr/>
        </p:nvSpPr>
        <p:spPr>
          <a:xfrm>
            <a:off x="920918" y="1054767"/>
            <a:ext cx="3403600" cy="461665"/>
          </a:xfrm>
          <a:prstGeom prst="rect">
            <a:avLst/>
          </a:prstGeom>
          <a:noFill/>
        </p:spPr>
        <p:txBody>
          <a:bodyPr wrap="square" rtlCol="0">
            <a:spAutoFit/>
          </a:bodyPr>
          <a:lstStyle/>
          <a:p>
            <a:r>
              <a:rPr lang="en-US" sz="2400" dirty="0">
                <a:solidFill>
                  <a:srgbClr val="658737"/>
                </a:solidFill>
                <a:effectLst/>
                <a:latin typeface="Arial" panose="020B0604020202020204" pitchFamily="34" charset="0"/>
                <a:cs typeface="Arial" panose="020B0604020202020204" pitchFamily="34" charset="0"/>
              </a:rPr>
              <a:t>Event Organizers</a:t>
            </a:r>
          </a:p>
        </p:txBody>
      </p:sp>
      <p:sp>
        <p:nvSpPr>
          <p:cNvPr id="19" name="TextBox 18">
            <a:extLst>
              <a:ext uri="{FF2B5EF4-FFF2-40B4-BE49-F238E27FC236}">
                <a16:creationId xmlns:a16="http://schemas.microsoft.com/office/drawing/2014/main" id="{42418078-BBD6-0913-0121-366A8B9F66F5}"/>
              </a:ext>
            </a:extLst>
          </p:cNvPr>
          <p:cNvSpPr txBox="1"/>
          <p:nvPr/>
        </p:nvSpPr>
        <p:spPr>
          <a:xfrm>
            <a:off x="1359402" y="1685758"/>
            <a:ext cx="2860842" cy="2585323"/>
          </a:xfrm>
          <a:prstGeom prst="rect">
            <a:avLst/>
          </a:prstGeom>
          <a:noFill/>
        </p:spPr>
        <p:txBody>
          <a:bodyPr wrap="square" rtlCol="0">
            <a:spAutoFit/>
          </a:bodyPr>
          <a:lstStyle/>
          <a:p>
            <a:r>
              <a:rPr lang="en-US" i="1" dirty="0">
                <a:solidFill>
                  <a:schemeClr val="tx1">
                    <a:lumMod val="65000"/>
                    <a:lumOff val="35000"/>
                  </a:schemeClr>
                </a:solidFill>
                <a:effectLst/>
                <a:latin typeface="Helvetica Light Oblique" panose="020B0403020202020204" pitchFamily="34" charset="0"/>
                <a:cs typeface="Arial" panose="020B0604020202020204" pitchFamily="34" charset="0"/>
              </a:rPr>
              <a:t>As an event organizer hosting a conference in a non-inclusive state, I have concerns that some attendees want us to cancel it. We are one bad tweet away from a major issue.</a:t>
            </a:r>
          </a:p>
          <a:p>
            <a:endParaRPr lang="en-TR"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5FF03F87-D093-7900-E566-0EE763F64E5E}"/>
              </a:ext>
            </a:extLst>
          </p:cNvPr>
          <p:cNvSpPr txBox="1"/>
          <p:nvPr/>
        </p:nvSpPr>
        <p:spPr>
          <a:xfrm>
            <a:off x="920918" y="1578811"/>
            <a:ext cx="438484" cy="830997"/>
          </a:xfrm>
          <a:prstGeom prst="rect">
            <a:avLst/>
          </a:prstGeom>
          <a:noFill/>
        </p:spPr>
        <p:txBody>
          <a:bodyPr wrap="square" rtlCol="0">
            <a:spAutoFit/>
          </a:bodyPr>
          <a:lstStyle/>
          <a:p>
            <a:r>
              <a:rPr lang="en-US" sz="4800" b="1" dirty="0">
                <a:solidFill>
                  <a:srgbClr val="658737"/>
                </a:solidFill>
                <a:effectLst/>
                <a:cs typeface="Arial" panose="020B0604020202020204" pitchFamily="34" charset="0"/>
              </a:rPr>
              <a:t>“</a:t>
            </a:r>
          </a:p>
        </p:txBody>
      </p:sp>
      <p:cxnSp>
        <p:nvCxnSpPr>
          <p:cNvPr id="21" name="Straight Arrow Connector 20">
            <a:extLst>
              <a:ext uri="{FF2B5EF4-FFF2-40B4-BE49-F238E27FC236}">
                <a16:creationId xmlns:a16="http://schemas.microsoft.com/office/drawing/2014/main" id="{9D54A077-B3AF-AB7D-4AF4-136F09646E0A}"/>
              </a:ext>
            </a:extLst>
          </p:cNvPr>
          <p:cNvCxnSpPr>
            <a:cxnSpLocks/>
          </p:cNvCxnSpPr>
          <p:nvPr/>
        </p:nvCxnSpPr>
        <p:spPr>
          <a:xfrm>
            <a:off x="1140160" y="2097505"/>
            <a:ext cx="0" cy="1771768"/>
          </a:xfrm>
          <a:prstGeom prst="straightConnector1">
            <a:avLst/>
          </a:prstGeom>
          <a:ln w="47625">
            <a:solidFill>
              <a:srgbClr val="658737"/>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3CC7C6E-37C9-C5A8-9579-19DB44710390}"/>
              </a:ext>
            </a:extLst>
          </p:cNvPr>
          <p:cNvSpPr txBox="1"/>
          <p:nvPr/>
        </p:nvSpPr>
        <p:spPr>
          <a:xfrm>
            <a:off x="920918" y="4038599"/>
            <a:ext cx="3403600" cy="461665"/>
          </a:xfrm>
          <a:prstGeom prst="rect">
            <a:avLst/>
          </a:prstGeom>
          <a:noFill/>
        </p:spPr>
        <p:txBody>
          <a:bodyPr wrap="square" rtlCol="0">
            <a:spAutoFit/>
          </a:bodyPr>
          <a:lstStyle/>
          <a:p>
            <a:r>
              <a:rPr lang="en-US" sz="2400" dirty="0">
                <a:solidFill>
                  <a:srgbClr val="658737"/>
                </a:solidFill>
                <a:effectLst/>
                <a:latin typeface="Arial" panose="020B0604020202020204" pitchFamily="34" charset="0"/>
                <a:cs typeface="Arial" panose="020B0604020202020204" pitchFamily="34" charset="0"/>
              </a:rPr>
              <a:t>Create</a:t>
            </a:r>
          </a:p>
        </p:txBody>
      </p:sp>
      <p:sp>
        <p:nvSpPr>
          <p:cNvPr id="23" name="TextBox 22">
            <a:extLst>
              <a:ext uri="{FF2B5EF4-FFF2-40B4-BE49-F238E27FC236}">
                <a16:creationId xmlns:a16="http://schemas.microsoft.com/office/drawing/2014/main" id="{B9635A5D-7D4F-6147-7906-83058F4EB8B5}"/>
              </a:ext>
            </a:extLst>
          </p:cNvPr>
          <p:cNvSpPr txBox="1"/>
          <p:nvPr/>
        </p:nvSpPr>
        <p:spPr>
          <a:xfrm>
            <a:off x="920917" y="4554257"/>
            <a:ext cx="3580063" cy="1200329"/>
          </a:xfrm>
          <a:prstGeom prst="rect">
            <a:avLst/>
          </a:prstGeom>
          <a:noFill/>
        </p:spPr>
        <p:txBody>
          <a:bodyPr wrap="square" rtlCol="0">
            <a:spAutoFit/>
          </a:bodyPr>
          <a:lstStyle/>
          <a:p>
            <a:r>
              <a:rPr lang="en-US" dirty="0">
                <a:solidFill>
                  <a:schemeClr val="tx1">
                    <a:lumMod val="65000"/>
                    <a:lumOff val="35000"/>
                  </a:schemeClr>
                </a:solidFill>
                <a:effectLst/>
                <a:latin typeface="Helvetica Light" panose="020B0403020202020204" pitchFamily="34" charset="0"/>
                <a:cs typeface="Arial" panose="020B0604020202020204" pitchFamily="34" charset="0"/>
              </a:rPr>
              <a:t>Event organizers can create a custom campaign page to collect offset donations for local charities.</a:t>
            </a:r>
            <a:endParaRPr lang="en-TR" dirty="0">
              <a:solidFill>
                <a:schemeClr val="tx1">
                  <a:lumMod val="65000"/>
                  <a:lumOff val="35000"/>
                </a:schemeClr>
              </a:solidFill>
              <a:latin typeface="Helvetica Light" panose="020B0403020202020204" pitchFamily="34" charset="0"/>
              <a:cs typeface="Arial" panose="020B0604020202020204" pitchFamily="34" charset="0"/>
            </a:endParaRPr>
          </a:p>
        </p:txBody>
      </p:sp>
      <p:pic>
        <p:nvPicPr>
          <p:cNvPr id="26" name="Graphic 25">
            <a:extLst>
              <a:ext uri="{FF2B5EF4-FFF2-40B4-BE49-F238E27FC236}">
                <a16:creationId xmlns:a16="http://schemas.microsoft.com/office/drawing/2014/main" id="{278343F5-D1AE-BA7F-9FFE-76A15548DAE1}"/>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93009" y="411838"/>
            <a:ext cx="1259505" cy="787190"/>
          </a:xfrm>
          <a:prstGeom prst="rect">
            <a:avLst/>
          </a:prstGeom>
        </p:spPr>
      </p:pic>
    </p:spTree>
    <p:extLst>
      <p:ext uri="{BB962C8B-B14F-4D97-AF65-F5344CB8AC3E}">
        <p14:creationId xmlns:p14="http://schemas.microsoft.com/office/powerpoint/2010/main" val="3249006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AEC414D-DD78-871C-48E9-B8D8BC03B92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5000"/>
            <a:ext cx="12192000" cy="8128000"/>
          </a:xfrm>
          <a:prstGeom prst="rect">
            <a:avLst/>
          </a:prstGeom>
        </p:spPr>
      </p:pic>
      <p:sp>
        <p:nvSpPr>
          <p:cNvPr id="5" name="Rectangle 4">
            <a:extLst>
              <a:ext uri="{FF2B5EF4-FFF2-40B4-BE49-F238E27FC236}">
                <a16:creationId xmlns:a16="http://schemas.microsoft.com/office/drawing/2014/main" id="{23A95261-B9D6-30D9-90C1-50CAF5D9D5CF}"/>
              </a:ext>
            </a:extLst>
          </p:cNvPr>
          <p:cNvSpPr/>
          <p:nvPr/>
        </p:nvSpPr>
        <p:spPr>
          <a:xfrm>
            <a:off x="688307" y="782053"/>
            <a:ext cx="3956719" cy="5293894"/>
          </a:xfrm>
          <a:prstGeom prst="rect">
            <a:avLst/>
          </a:prstGeom>
          <a:solidFill>
            <a:schemeClr val="bg1"/>
          </a:solidFill>
          <a:ln w="25400">
            <a:solidFill>
              <a:srgbClr val="E154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4" name="TextBox 3">
            <a:extLst>
              <a:ext uri="{FF2B5EF4-FFF2-40B4-BE49-F238E27FC236}">
                <a16:creationId xmlns:a16="http://schemas.microsoft.com/office/drawing/2014/main" id="{9824887B-1A7B-918C-3200-348B245A0641}"/>
              </a:ext>
            </a:extLst>
          </p:cNvPr>
          <p:cNvSpPr txBox="1"/>
          <p:nvPr/>
        </p:nvSpPr>
        <p:spPr>
          <a:xfrm>
            <a:off x="920918" y="1054767"/>
            <a:ext cx="3403600" cy="461665"/>
          </a:xfrm>
          <a:prstGeom prst="rect">
            <a:avLst/>
          </a:prstGeom>
          <a:noFill/>
        </p:spPr>
        <p:txBody>
          <a:bodyPr wrap="square" rtlCol="0">
            <a:spAutoFit/>
          </a:bodyPr>
          <a:lstStyle/>
          <a:p>
            <a:r>
              <a:rPr lang="en-US" sz="2400" dirty="0">
                <a:solidFill>
                  <a:srgbClr val="E15426"/>
                </a:solidFill>
                <a:effectLst/>
                <a:latin typeface="Arial" panose="020B0604020202020204" pitchFamily="34" charset="0"/>
                <a:cs typeface="Arial" panose="020B0604020202020204" pitchFamily="34" charset="0"/>
              </a:rPr>
              <a:t>Destination Reps</a:t>
            </a:r>
          </a:p>
        </p:txBody>
      </p:sp>
      <p:sp>
        <p:nvSpPr>
          <p:cNvPr id="6" name="TextBox 5">
            <a:extLst>
              <a:ext uri="{FF2B5EF4-FFF2-40B4-BE49-F238E27FC236}">
                <a16:creationId xmlns:a16="http://schemas.microsoft.com/office/drawing/2014/main" id="{F883E4EE-BB3F-F9C2-5E07-917B834A1723}"/>
              </a:ext>
            </a:extLst>
          </p:cNvPr>
          <p:cNvSpPr txBox="1"/>
          <p:nvPr/>
        </p:nvSpPr>
        <p:spPr>
          <a:xfrm>
            <a:off x="1359401" y="1685758"/>
            <a:ext cx="3042981" cy="2308324"/>
          </a:xfrm>
          <a:prstGeom prst="rect">
            <a:avLst/>
          </a:prstGeom>
          <a:noFill/>
        </p:spPr>
        <p:txBody>
          <a:bodyPr wrap="square" rtlCol="0">
            <a:spAutoFit/>
          </a:bodyPr>
          <a:lstStyle/>
          <a:p>
            <a:r>
              <a:rPr lang="en-US" i="1" dirty="0">
                <a:solidFill>
                  <a:schemeClr val="tx1">
                    <a:lumMod val="65000"/>
                    <a:lumOff val="35000"/>
                  </a:schemeClr>
                </a:solidFill>
                <a:effectLst/>
                <a:latin typeface="Helvetica Light Oblique" panose="020B0403020202020204" pitchFamily="34" charset="0"/>
                <a:cs typeface="Arial" panose="020B0604020202020204" pitchFamily="34" charset="0"/>
              </a:rPr>
              <a:t>As a destination rep I am worried: groups are considering moving their events or going virtual instead of coming here because of our state’s laws. I need a way to help my clients and help our city.</a:t>
            </a:r>
            <a:endParaRPr lang="en-TR"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B55DBF0-BB35-A16F-731F-A24317D78769}"/>
              </a:ext>
            </a:extLst>
          </p:cNvPr>
          <p:cNvSpPr txBox="1"/>
          <p:nvPr/>
        </p:nvSpPr>
        <p:spPr>
          <a:xfrm>
            <a:off x="920918" y="1578811"/>
            <a:ext cx="438484" cy="830997"/>
          </a:xfrm>
          <a:prstGeom prst="rect">
            <a:avLst/>
          </a:prstGeom>
          <a:noFill/>
        </p:spPr>
        <p:txBody>
          <a:bodyPr wrap="square" rtlCol="0">
            <a:spAutoFit/>
          </a:bodyPr>
          <a:lstStyle/>
          <a:p>
            <a:r>
              <a:rPr lang="en-US" sz="4800" b="1" dirty="0">
                <a:solidFill>
                  <a:srgbClr val="E15426"/>
                </a:solidFill>
                <a:effectLst/>
                <a:cs typeface="Arial" panose="020B0604020202020204" pitchFamily="34" charset="0"/>
              </a:rPr>
              <a:t>“</a:t>
            </a:r>
          </a:p>
        </p:txBody>
      </p:sp>
      <p:cxnSp>
        <p:nvCxnSpPr>
          <p:cNvPr id="8" name="Straight Arrow Connector 7">
            <a:extLst>
              <a:ext uri="{FF2B5EF4-FFF2-40B4-BE49-F238E27FC236}">
                <a16:creationId xmlns:a16="http://schemas.microsoft.com/office/drawing/2014/main" id="{556ED9A3-60AF-F978-86F7-B1CDA41F9773}"/>
              </a:ext>
            </a:extLst>
          </p:cNvPr>
          <p:cNvCxnSpPr>
            <a:cxnSpLocks/>
          </p:cNvCxnSpPr>
          <p:nvPr/>
        </p:nvCxnSpPr>
        <p:spPr>
          <a:xfrm>
            <a:off x="1140160" y="2097505"/>
            <a:ext cx="0" cy="1771768"/>
          </a:xfrm>
          <a:prstGeom prst="straightConnector1">
            <a:avLst/>
          </a:prstGeom>
          <a:ln w="47625">
            <a:solidFill>
              <a:srgbClr val="E15426"/>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0E5C54F-8045-7723-8E28-1B1BACB1B063}"/>
              </a:ext>
            </a:extLst>
          </p:cNvPr>
          <p:cNvSpPr txBox="1"/>
          <p:nvPr/>
        </p:nvSpPr>
        <p:spPr>
          <a:xfrm>
            <a:off x="920918" y="4038599"/>
            <a:ext cx="3403600" cy="461665"/>
          </a:xfrm>
          <a:prstGeom prst="rect">
            <a:avLst/>
          </a:prstGeom>
          <a:noFill/>
        </p:spPr>
        <p:txBody>
          <a:bodyPr wrap="square" rtlCol="0">
            <a:spAutoFit/>
          </a:bodyPr>
          <a:lstStyle/>
          <a:p>
            <a:r>
              <a:rPr lang="en-US" sz="2400" dirty="0">
                <a:solidFill>
                  <a:srgbClr val="E15426"/>
                </a:solidFill>
                <a:effectLst/>
                <a:latin typeface="Arial" panose="020B0604020202020204" pitchFamily="34" charset="0"/>
                <a:cs typeface="Arial" panose="020B0604020202020204" pitchFamily="34" charset="0"/>
              </a:rPr>
              <a:t>Launch</a:t>
            </a:r>
          </a:p>
        </p:txBody>
      </p:sp>
      <p:sp>
        <p:nvSpPr>
          <p:cNvPr id="10" name="TextBox 9">
            <a:extLst>
              <a:ext uri="{FF2B5EF4-FFF2-40B4-BE49-F238E27FC236}">
                <a16:creationId xmlns:a16="http://schemas.microsoft.com/office/drawing/2014/main" id="{3E5058A8-12FE-0DE9-1004-DEE9261042A2}"/>
              </a:ext>
            </a:extLst>
          </p:cNvPr>
          <p:cNvSpPr txBox="1"/>
          <p:nvPr/>
        </p:nvSpPr>
        <p:spPr>
          <a:xfrm>
            <a:off x="920917" y="4554257"/>
            <a:ext cx="3580063" cy="1200329"/>
          </a:xfrm>
          <a:prstGeom prst="rect">
            <a:avLst/>
          </a:prstGeom>
          <a:noFill/>
        </p:spPr>
        <p:txBody>
          <a:bodyPr wrap="square" rtlCol="0">
            <a:spAutoFit/>
          </a:bodyPr>
          <a:lstStyle/>
          <a:p>
            <a:r>
              <a:rPr lang="en-US" dirty="0">
                <a:solidFill>
                  <a:schemeClr val="tx1">
                    <a:lumMod val="65000"/>
                    <a:lumOff val="35000"/>
                  </a:schemeClr>
                </a:solidFill>
                <a:effectLst/>
                <a:latin typeface="Helvetica Light" panose="020B0403020202020204" pitchFamily="34" charset="0"/>
                <a:cs typeface="Arial" panose="020B0604020202020204" pitchFamily="34" charset="0"/>
              </a:rPr>
              <a:t>Destination reps can create a page to highlight local charities and show your clients you support their values.</a:t>
            </a:r>
            <a:endParaRPr lang="en-TR" dirty="0">
              <a:solidFill>
                <a:schemeClr val="tx1">
                  <a:lumMod val="65000"/>
                  <a:lumOff val="35000"/>
                </a:schemeClr>
              </a:solidFill>
              <a:latin typeface="Helvetica Light" panose="020B0403020202020204" pitchFamily="34" charset="0"/>
              <a:cs typeface="Arial" panose="020B0604020202020204" pitchFamily="34" charset="0"/>
            </a:endParaRPr>
          </a:p>
        </p:txBody>
      </p:sp>
      <p:pic>
        <p:nvPicPr>
          <p:cNvPr id="18" name="Graphic 17">
            <a:extLst>
              <a:ext uri="{FF2B5EF4-FFF2-40B4-BE49-F238E27FC236}">
                <a16:creationId xmlns:a16="http://schemas.microsoft.com/office/drawing/2014/main" id="{70FB9D57-7563-8703-CC10-FC81DED575A6}"/>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93009" y="411838"/>
            <a:ext cx="1259505" cy="787190"/>
          </a:xfrm>
          <a:prstGeom prst="rect">
            <a:avLst/>
          </a:prstGeom>
        </p:spPr>
      </p:pic>
    </p:spTree>
    <p:extLst>
      <p:ext uri="{BB962C8B-B14F-4D97-AF65-F5344CB8AC3E}">
        <p14:creationId xmlns:p14="http://schemas.microsoft.com/office/powerpoint/2010/main" val="1236073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FAF6ED-4226-85FF-B555-CA50DF9547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19"/>
            <a:ext cx="12192000" cy="6855961"/>
          </a:xfrm>
          <a:prstGeom prst="rect">
            <a:avLst/>
          </a:prstGeom>
        </p:spPr>
      </p:pic>
      <p:sp>
        <p:nvSpPr>
          <p:cNvPr id="10" name="Rectangle 9">
            <a:extLst>
              <a:ext uri="{FF2B5EF4-FFF2-40B4-BE49-F238E27FC236}">
                <a16:creationId xmlns:a16="http://schemas.microsoft.com/office/drawing/2014/main" id="{772FCE7A-09EE-83C4-156B-7F0AF4F8452E}"/>
              </a:ext>
            </a:extLst>
          </p:cNvPr>
          <p:cNvSpPr/>
          <p:nvPr/>
        </p:nvSpPr>
        <p:spPr>
          <a:xfrm>
            <a:off x="688307" y="782053"/>
            <a:ext cx="3956719" cy="5293894"/>
          </a:xfrm>
          <a:prstGeom prst="rect">
            <a:avLst/>
          </a:prstGeom>
          <a:solidFill>
            <a:schemeClr val="bg1"/>
          </a:solidFill>
          <a:ln w="25400">
            <a:solidFill>
              <a:srgbClr val="3D5CA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9" name="TextBox 8">
            <a:extLst>
              <a:ext uri="{FF2B5EF4-FFF2-40B4-BE49-F238E27FC236}">
                <a16:creationId xmlns:a16="http://schemas.microsoft.com/office/drawing/2014/main" id="{67821CDA-D251-7DEF-D659-41E667541F92}"/>
              </a:ext>
            </a:extLst>
          </p:cNvPr>
          <p:cNvSpPr txBox="1"/>
          <p:nvPr/>
        </p:nvSpPr>
        <p:spPr>
          <a:xfrm>
            <a:off x="920918" y="1054767"/>
            <a:ext cx="3403600" cy="461665"/>
          </a:xfrm>
          <a:prstGeom prst="rect">
            <a:avLst/>
          </a:prstGeom>
          <a:noFill/>
        </p:spPr>
        <p:txBody>
          <a:bodyPr wrap="square" rtlCol="0">
            <a:spAutoFit/>
          </a:bodyPr>
          <a:lstStyle/>
          <a:p>
            <a:r>
              <a:rPr lang="en-US" sz="2400" dirty="0">
                <a:solidFill>
                  <a:srgbClr val="3D5CA9"/>
                </a:solidFill>
                <a:effectLst/>
                <a:latin typeface="Arial" panose="020B0604020202020204" pitchFamily="34" charset="0"/>
                <a:cs typeface="Arial" panose="020B0604020202020204" pitchFamily="34" charset="0"/>
              </a:rPr>
              <a:t>Event Attendees</a:t>
            </a:r>
          </a:p>
        </p:txBody>
      </p:sp>
      <p:sp>
        <p:nvSpPr>
          <p:cNvPr id="11" name="TextBox 10">
            <a:extLst>
              <a:ext uri="{FF2B5EF4-FFF2-40B4-BE49-F238E27FC236}">
                <a16:creationId xmlns:a16="http://schemas.microsoft.com/office/drawing/2014/main" id="{82497A39-AAEB-A082-1D3B-33EB71D1C10E}"/>
              </a:ext>
            </a:extLst>
          </p:cNvPr>
          <p:cNvSpPr txBox="1"/>
          <p:nvPr/>
        </p:nvSpPr>
        <p:spPr>
          <a:xfrm>
            <a:off x="1359401" y="1685758"/>
            <a:ext cx="2770269" cy="1477328"/>
          </a:xfrm>
          <a:prstGeom prst="rect">
            <a:avLst/>
          </a:prstGeom>
          <a:noFill/>
        </p:spPr>
        <p:txBody>
          <a:bodyPr wrap="square" rtlCol="0">
            <a:spAutoFit/>
          </a:bodyPr>
          <a:lstStyle/>
          <a:p>
            <a:r>
              <a:rPr lang="en-US" i="1" dirty="0">
                <a:solidFill>
                  <a:schemeClr val="tx1">
                    <a:lumMod val="65000"/>
                    <a:lumOff val="35000"/>
                  </a:schemeClr>
                </a:solidFill>
                <a:effectLst/>
                <a:latin typeface="Helvetica Light Oblique" panose="020B0403020202020204" pitchFamily="34" charset="0"/>
                <a:cs typeface="Arial" panose="020B0604020202020204" pitchFamily="34" charset="0"/>
              </a:rPr>
              <a:t>As an attendee I’m upset that an important event is in a state with policies I don’t agree with, and I’m considering not going.</a:t>
            </a:r>
            <a:endParaRPr lang="en-TR"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E784AA2C-09EC-74E9-B546-ECCD84C83392}"/>
              </a:ext>
            </a:extLst>
          </p:cNvPr>
          <p:cNvSpPr txBox="1"/>
          <p:nvPr/>
        </p:nvSpPr>
        <p:spPr>
          <a:xfrm>
            <a:off x="920918" y="1578811"/>
            <a:ext cx="438484" cy="830997"/>
          </a:xfrm>
          <a:prstGeom prst="rect">
            <a:avLst/>
          </a:prstGeom>
          <a:noFill/>
        </p:spPr>
        <p:txBody>
          <a:bodyPr wrap="square" rtlCol="0">
            <a:spAutoFit/>
          </a:bodyPr>
          <a:lstStyle/>
          <a:p>
            <a:r>
              <a:rPr lang="en-US" sz="4800" b="1" dirty="0">
                <a:solidFill>
                  <a:srgbClr val="3D5CA9"/>
                </a:solidFill>
                <a:effectLst/>
                <a:cs typeface="Arial" panose="020B0604020202020204" pitchFamily="34" charset="0"/>
              </a:rPr>
              <a:t>“</a:t>
            </a:r>
          </a:p>
        </p:txBody>
      </p:sp>
      <p:cxnSp>
        <p:nvCxnSpPr>
          <p:cNvPr id="13" name="Straight Arrow Connector 12">
            <a:extLst>
              <a:ext uri="{FF2B5EF4-FFF2-40B4-BE49-F238E27FC236}">
                <a16:creationId xmlns:a16="http://schemas.microsoft.com/office/drawing/2014/main" id="{9A070440-64A0-3BD3-BB7E-11649C2FB5E6}"/>
              </a:ext>
            </a:extLst>
          </p:cNvPr>
          <p:cNvCxnSpPr>
            <a:cxnSpLocks/>
          </p:cNvCxnSpPr>
          <p:nvPr/>
        </p:nvCxnSpPr>
        <p:spPr>
          <a:xfrm>
            <a:off x="1140160" y="2097505"/>
            <a:ext cx="0" cy="1771768"/>
          </a:xfrm>
          <a:prstGeom prst="straightConnector1">
            <a:avLst/>
          </a:prstGeom>
          <a:ln w="47625">
            <a:solidFill>
              <a:srgbClr val="3D5CA9"/>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39FECE9-00D6-B174-531E-29BD374DCF35}"/>
              </a:ext>
            </a:extLst>
          </p:cNvPr>
          <p:cNvSpPr txBox="1"/>
          <p:nvPr/>
        </p:nvSpPr>
        <p:spPr>
          <a:xfrm>
            <a:off x="920918" y="4038599"/>
            <a:ext cx="3403600" cy="461665"/>
          </a:xfrm>
          <a:prstGeom prst="rect">
            <a:avLst/>
          </a:prstGeom>
          <a:noFill/>
        </p:spPr>
        <p:txBody>
          <a:bodyPr wrap="square" rtlCol="0">
            <a:spAutoFit/>
          </a:bodyPr>
          <a:lstStyle/>
          <a:p>
            <a:r>
              <a:rPr lang="en-US" sz="2400" dirty="0">
                <a:solidFill>
                  <a:srgbClr val="3D5CA9"/>
                </a:solidFill>
                <a:effectLst/>
                <a:latin typeface="Arial" panose="020B0604020202020204" pitchFamily="34" charset="0"/>
                <a:cs typeface="Arial" panose="020B0604020202020204" pitchFamily="34" charset="0"/>
              </a:rPr>
              <a:t>Attend</a:t>
            </a:r>
          </a:p>
        </p:txBody>
      </p:sp>
      <p:sp>
        <p:nvSpPr>
          <p:cNvPr id="15" name="TextBox 14">
            <a:extLst>
              <a:ext uri="{FF2B5EF4-FFF2-40B4-BE49-F238E27FC236}">
                <a16:creationId xmlns:a16="http://schemas.microsoft.com/office/drawing/2014/main" id="{E86E1B5A-AC17-0044-F0EB-2AAC08673CAD}"/>
              </a:ext>
            </a:extLst>
          </p:cNvPr>
          <p:cNvSpPr txBox="1"/>
          <p:nvPr/>
        </p:nvSpPr>
        <p:spPr>
          <a:xfrm>
            <a:off x="920917" y="4554257"/>
            <a:ext cx="3580063" cy="1200329"/>
          </a:xfrm>
          <a:prstGeom prst="rect">
            <a:avLst/>
          </a:prstGeom>
          <a:noFill/>
        </p:spPr>
        <p:txBody>
          <a:bodyPr wrap="square" rtlCol="0">
            <a:spAutoFit/>
          </a:bodyPr>
          <a:lstStyle/>
          <a:p>
            <a:r>
              <a:rPr lang="en-US" dirty="0">
                <a:solidFill>
                  <a:schemeClr val="tx1">
                    <a:lumMod val="65000"/>
                    <a:lumOff val="35000"/>
                  </a:schemeClr>
                </a:solidFill>
                <a:effectLst/>
                <a:latin typeface="Helvetica Light" panose="020B0403020202020204" pitchFamily="34" charset="0"/>
                <a:cs typeface="Arial" panose="020B0604020202020204" pitchFamily="34" charset="0"/>
              </a:rPr>
              <a:t>Attendees can donate through the </a:t>
            </a:r>
            <a:r>
              <a:rPr lang="en-US" dirty="0" err="1">
                <a:solidFill>
                  <a:schemeClr val="tx1">
                    <a:lumMod val="65000"/>
                    <a:lumOff val="35000"/>
                  </a:schemeClr>
                </a:solidFill>
                <a:effectLst/>
                <a:latin typeface="Helvetica Light" panose="020B0403020202020204" pitchFamily="34" charset="0"/>
                <a:cs typeface="Arial" panose="020B0604020202020204" pitchFamily="34" charset="0"/>
              </a:rPr>
              <a:t>SocialOffset</a:t>
            </a:r>
            <a:r>
              <a:rPr lang="en-US" dirty="0">
                <a:solidFill>
                  <a:schemeClr val="tx1">
                    <a:lumMod val="65000"/>
                    <a:lumOff val="35000"/>
                  </a:schemeClr>
                </a:solidFill>
                <a:effectLst/>
                <a:latin typeface="Helvetica Light" panose="020B0403020202020204" pitchFamily="34" charset="0"/>
                <a:cs typeface="Arial" panose="020B0604020202020204" pitchFamily="34" charset="0"/>
              </a:rPr>
              <a:t> custom event page to “offset” the tax money collected by the state.</a:t>
            </a:r>
            <a:endParaRPr lang="en-TR" dirty="0">
              <a:solidFill>
                <a:schemeClr val="tx1">
                  <a:lumMod val="65000"/>
                  <a:lumOff val="35000"/>
                </a:schemeClr>
              </a:solidFill>
              <a:latin typeface="Helvetica Light" panose="020B0403020202020204" pitchFamily="34" charset="0"/>
              <a:cs typeface="Arial" panose="020B0604020202020204" pitchFamily="34" charset="0"/>
            </a:endParaRPr>
          </a:p>
        </p:txBody>
      </p:sp>
      <p:pic>
        <p:nvPicPr>
          <p:cNvPr id="26" name="Graphic 25">
            <a:extLst>
              <a:ext uri="{FF2B5EF4-FFF2-40B4-BE49-F238E27FC236}">
                <a16:creationId xmlns:a16="http://schemas.microsoft.com/office/drawing/2014/main" id="{DED6E5B3-D758-6D55-F584-5F531C8A7A8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93009" y="411838"/>
            <a:ext cx="1259505" cy="787190"/>
          </a:xfrm>
          <a:prstGeom prst="rect">
            <a:avLst/>
          </a:prstGeom>
        </p:spPr>
      </p:pic>
    </p:spTree>
    <p:extLst>
      <p:ext uri="{BB962C8B-B14F-4D97-AF65-F5344CB8AC3E}">
        <p14:creationId xmlns:p14="http://schemas.microsoft.com/office/powerpoint/2010/main" val="3045867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002585B7-E4C8-9280-1839-20973C65E7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AECD48CF-2287-EECF-4BBA-1092793635BD}"/>
              </a:ext>
            </a:extLst>
          </p:cNvPr>
          <p:cNvSpPr txBox="1"/>
          <p:nvPr/>
        </p:nvSpPr>
        <p:spPr>
          <a:xfrm>
            <a:off x="2326181" y="218696"/>
            <a:ext cx="6181344" cy="707886"/>
          </a:xfrm>
          <a:prstGeom prst="rect">
            <a:avLst/>
          </a:prstGeom>
          <a:noFill/>
        </p:spPr>
        <p:txBody>
          <a:bodyPr wrap="square" rtlCol="0">
            <a:spAutoFit/>
          </a:bodyPr>
          <a:lstStyle/>
          <a:p>
            <a:r>
              <a:rPr lang="en-US" sz="4000" b="1" dirty="0">
                <a:solidFill>
                  <a:srgbClr val="440099"/>
                </a:solidFill>
                <a:latin typeface="Arial" panose="020B0604020202020204" pitchFamily="34" charset="0"/>
                <a:cs typeface="Arial" panose="020B0604020202020204" pitchFamily="34" charset="0"/>
              </a:rPr>
              <a:t>Our Guiding Principles</a:t>
            </a:r>
          </a:p>
        </p:txBody>
      </p:sp>
      <p:sp>
        <p:nvSpPr>
          <p:cNvPr id="6" name="TextBox 5">
            <a:extLst>
              <a:ext uri="{FF2B5EF4-FFF2-40B4-BE49-F238E27FC236}">
                <a16:creationId xmlns:a16="http://schemas.microsoft.com/office/drawing/2014/main" id="{911CC94C-AF70-9A8B-59A1-A287B99D9A58}"/>
              </a:ext>
            </a:extLst>
          </p:cNvPr>
          <p:cNvSpPr txBox="1"/>
          <p:nvPr/>
        </p:nvSpPr>
        <p:spPr>
          <a:xfrm>
            <a:off x="2326179" y="1243253"/>
            <a:ext cx="9447103" cy="2308324"/>
          </a:xfrm>
          <a:prstGeom prst="rect">
            <a:avLst/>
          </a:prstGeom>
          <a:noFill/>
          <a:ln>
            <a:noFill/>
          </a:ln>
        </p:spPr>
        <p:txBody>
          <a:bodyPr wrap="square">
            <a:spAutoFit/>
          </a:bodyPr>
          <a:lstStyle/>
          <a:p>
            <a:pPr marL="285750" indent="-285750">
              <a:buFont typeface="Arial" panose="020B0604020202020204" pitchFamily="34" charset="0"/>
              <a:buChar char="•"/>
            </a:pPr>
            <a:r>
              <a:rPr lang="en-US" dirty="0">
                <a:solidFill>
                  <a:schemeClr val="tx1">
                    <a:lumMod val="75000"/>
                    <a:lumOff val="25000"/>
                  </a:schemeClr>
                </a:solidFill>
                <a:latin typeface="Helvetica Light" panose="020B0403020202020204" pitchFamily="34" charset="0"/>
                <a:ea typeface="Calibri" panose="020F0502020204030204" pitchFamily="34" charset="0"/>
                <a:cs typeface="Arial" panose="020B0604020202020204" pitchFamily="34" charset="0"/>
              </a:rPr>
              <a:t>We validate that people may be uncomfortable visiting destinations where laws and policies go against their core values.  </a:t>
            </a:r>
          </a:p>
          <a:p>
            <a:pPr marL="285750" indent="-285750">
              <a:buFont typeface="Arial" panose="020B0604020202020204" pitchFamily="34" charset="0"/>
              <a:buChar char="•"/>
            </a:pPr>
            <a:endParaRPr lang="en-US" dirty="0">
              <a:solidFill>
                <a:schemeClr val="tx1">
                  <a:lumMod val="75000"/>
                  <a:lumOff val="25000"/>
                </a:schemeClr>
              </a:solidFill>
              <a:latin typeface="Helvetica Light" panose="020B0403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tx1">
                    <a:lumMod val="75000"/>
                    <a:lumOff val="25000"/>
                  </a:schemeClr>
                </a:solidFill>
                <a:latin typeface="Helvetica Light" panose="020B0403020202020204" pitchFamily="34" charset="0"/>
                <a:ea typeface="Calibri" panose="020F0502020204030204" pitchFamily="34" charset="0"/>
                <a:cs typeface="Arial" panose="020B0604020202020204" pitchFamily="34" charset="0"/>
              </a:rPr>
              <a:t>We believe boycotting event destinations hurt the very people many of us want to  help so local donations make a more powerful impact than boycotting event destinations.</a:t>
            </a:r>
          </a:p>
          <a:p>
            <a:pPr marL="285750" indent="-285750">
              <a:buFont typeface="Arial" panose="020B0604020202020204" pitchFamily="34" charset="0"/>
              <a:buChar char="•"/>
            </a:pPr>
            <a:endParaRPr lang="en-US" dirty="0">
              <a:solidFill>
                <a:schemeClr val="tx1">
                  <a:lumMod val="75000"/>
                  <a:lumOff val="25000"/>
                </a:schemeClr>
              </a:solidFill>
              <a:latin typeface="Helvetica Light" panose="020B0403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tx1">
                    <a:lumMod val="75000"/>
                    <a:lumOff val="25000"/>
                  </a:schemeClr>
                </a:solidFill>
                <a:latin typeface="Helvetica Light" panose="020B0403020202020204" pitchFamily="34" charset="0"/>
                <a:ea typeface="Calibri" panose="020F0502020204030204" pitchFamily="34" charset="0"/>
                <a:cs typeface="Arial" panose="020B0604020202020204" pitchFamily="34" charset="0"/>
              </a:rPr>
              <a:t>Our intent is to enable donations to local charities to offset visitors’ tax dollars spent that support policies against their personal values while supporting in-person events.</a:t>
            </a:r>
          </a:p>
        </p:txBody>
      </p:sp>
      <p:cxnSp>
        <p:nvCxnSpPr>
          <p:cNvPr id="8" name="Straight Connector 7">
            <a:extLst>
              <a:ext uri="{FF2B5EF4-FFF2-40B4-BE49-F238E27FC236}">
                <a16:creationId xmlns:a16="http://schemas.microsoft.com/office/drawing/2014/main" id="{F7F79E81-E2B0-8D75-E084-FE4847A4FC68}"/>
              </a:ext>
            </a:extLst>
          </p:cNvPr>
          <p:cNvCxnSpPr>
            <a:cxnSpLocks/>
          </p:cNvCxnSpPr>
          <p:nvPr/>
        </p:nvCxnSpPr>
        <p:spPr>
          <a:xfrm>
            <a:off x="2326181" y="1062847"/>
            <a:ext cx="9447102"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3EF819D-1455-FEA2-118E-8E203224366D}"/>
              </a:ext>
            </a:extLst>
          </p:cNvPr>
          <p:cNvSpPr txBox="1"/>
          <p:nvPr/>
        </p:nvSpPr>
        <p:spPr>
          <a:xfrm>
            <a:off x="9671861" y="6394113"/>
            <a:ext cx="3374189" cy="246221"/>
          </a:xfrm>
          <a:prstGeom prst="rect">
            <a:avLst/>
          </a:prstGeom>
          <a:noFill/>
        </p:spPr>
        <p:txBody>
          <a:bodyPr wrap="square" rtlCol="0">
            <a:spAutoFit/>
          </a:bodyPr>
          <a:lstStyle/>
          <a:p>
            <a:r>
              <a:rPr lang="en-US" sz="1000" dirty="0" err="1">
                <a:solidFill>
                  <a:srgbClr val="440099"/>
                </a:solidFill>
                <a:latin typeface="Arial" panose="020B0604020202020204" pitchFamily="34" charset="0"/>
                <a:cs typeface="Arial" panose="020B0604020202020204" pitchFamily="34" charset="0"/>
              </a:rPr>
              <a:t>SocialOffset.org</a:t>
            </a:r>
            <a:endParaRPr lang="en-US" sz="1000" dirty="0">
              <a:solidFill>
                <a:srgbClr val="440099"/>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C80A40E-973F-D17F-1153-D77E1C480219}"/>
              </a:ext>
            </a:extLst>
          </p:cNvPr>
          <p:cNvSpPr txBox="1"/>
          <p:nvPr/>
        </p:nvSpPr>
        <p:spPr>
          <a:xfrm>
            <a:off x="2326179" y="3909762"/>
            <a:ext cx="2285008" cy="707886"/>
          </a:xfrm>
          <a:prstGeom prst="rect">
            <a:avLst/>
          </a:prstGeom>
          <a:noFill/>
        </p:spPr>
        <p:txBody>
          <a:bodyPr wrap="square" rtlCol="0">
            <a:spAutoFit/>
          </a:bodyPr>
          <a:lstStyle/>
          <a:p>
            <a:r>
              <a:rPr lang="en-US" sz="4000" b="1" dirty="0">
                <a:solidFill>
                  <a:srgbClr val="440099"/>
                </a:solidFill>
                <a:latin typeface="Arial" panose="020B0604020202020204" pitchFamily="34" charset="0"/>
                <a:cs typeface="Arial" panose="020B0604020202020204" pitchFamily="34" charset="0"/>
              </a:rPr>
              <a:t>Causes</a:t>
            </a:r>
          </a:p>
        </p:txBody>
      </p:sp>
      <p:cxnSp>
        <p:nvCxnSpPr>
          <p:cNvPr id="3" name="Straight Connector 2">
            <a:extLst>
              <a:ext uri="{FF2B5EF4-FFF2-40B4-BE49-F238E27FC236}">
                <a16:creationId xmlns:a16="http://schemas.microsoft.com/office/drawing/2014/main" id="{A3C0123E-7D12-9FFC-C7B2-98310B36F28E}"/>
              </a:ext>
            </a:extLst>
          </p:cNvPr>
          <p:cNvCxnSpPr>
            <a:cxnSpLocks/>
          </p:cNvCxnSpPr>
          <p:nvPr/>
        </p:nvCxnSpPr>
        <p:spPr>
          <a:xfrm>
            <a:off x="2278104" y="3729647"/>
            <a:ext cx="9543254"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AB49F36-489E-F318-BB11-78E36E13D271}"/>
              </a:ext>
            </a:extLst>
          </p:cNvPr>
          <p:cNvSpPr txBox="1"/>
          <p:nvPr/>
        </p:nvSpPr>
        <p:spPr>
          <a:xfrm>
            <a:off x="4611187" y="3909762"/>
            <a:ext cx="3087014" cy="923330"/>
          </a:xfrm>
          <a:prstGeom prst="rect">
            <a:avLst/>
          </a:prstGeom>
          <a:noFill/>
          <a:ln>
            <a:noFill/>
          </a:ln>
        </p:spPr>
        <p:txBody>
          <a:bodyPr wrap="square">
            <a:spAutoFit/>
          </a:bodyPr>
          <a:lstStyle/>
          <a:p>
            <a:pPr marL="285750" indent="-285750">
              <a:buFont typeface="Arial" panose="020B0604020202020204" pitchFamily="34" charset="0"/>
              <a:buChar char="•"/>
            </a:pPr>
            <a:r>
              <a:rPr lang="en-US" dirty="0">
                <a:solidFill>
                  <a:schemeClr val="tx1">
                    <a:lumMod val="75000"/>
                    <a:lumOff val="25000"/>
                  </a:schemeClr>
                </a:solidFill>
                <a:latin typeface="Helvetica Light" panose="020B0403020202020204" pitchFamily="34" charset="0"/>
                <a:ea typeface="Calibri" panose="020F0502020204030204" pitchFamily="34" charset="0"/>
                <a:cs typeface="Arial" panose="020B0604020202020204" pitchFamily="34" charset="0"/>
              </a:rPr>
              <a:t>Racial Justice</a:t>
            </a:r>
          </a:p>
          <a:p>
            <a:pPr marL="285750" indent="-285750">
              <a:buFont typeface="Arial" panose="020B0604020202020204" pitchFamily="34" charset="0"/>
              <a:buChar char="•"/>
            </a:pPr>
            <a:r>
              <a:rPr lang="en-US" dirty="0">
                <a:solidFill>
                  <a:schemeClr val="tx1">
                    <a:lumMod val="75000"/>
                    <a:lumOff val="25000"/>
                  </a:schemeClr>
                </a:solidFill>
                <a:latin typeface="Helvetica Light" panose="020B0403020202020204" pitchFamily="34" charset="0"/>
                <a:ea typeface="Calibri" panose="020F0502020204030204" pitchFamily="34" charset="0"/>
                <a:cs typeface="Arial" panose="020B0604020202020204" pitchFamily="34" charset="0"/>
              </a:rPr>
              <a:t>Reproductive Freedom</a:t>
            </a:r>
          </a:p>
          <a:p>
            <a:pPr marL="285750" indent="-285750">
              <a:buFont typeface="Arial" panose="020B0604020202020204" pitchFamily="34" charset="0"/>
              <a:buChar char="•"/>
            </a:pPr>
            <a:r>
              <a:rPr lang="en-US" dirty="0">
                <a:solidFill>
                  <a:schemeClr val="tx1">
                    <a:lumMod val="75000"/>
                    <a:lumOff val="25000"/>
                  </a:schemeClr>
                </a:solidFill>
                <a:latin typeface="Helvetica Light" panose="020B0403020202020204" pitchFamily="34" charset="0"/>
                <a:ea typeface="Calibri" panose="020F0502020204030204" pitchFamily="34" charset="0"/>
                <a:cs typeface="Arial" panose="020B0604020202020204" pitchFamily="34" charset="0"/>
              </a:rPr>
              <a:t>LGBTQ+ Equality</a:t>
            </a:r>
          </a:p>
        </p:txBody>
      </p:sp>
      <p:sp>
        <p:nvSpPr>
          <p:cNvPr id="10" name="TextBox 9">
            <a:extLst>
              <a:ext uri="{FF2B5EF4-FFF2-40B4-BE49-F238E27FC236}">
                <a16:creationId xmlns:a16="http://schemas.microsoft.com/office/drawing/2014/main" id="{78C8393D-FDA7-46FE-22E8-F642BBE84F88}"/>
              </a:ext>
            </a:extLst>
          </p:cNvPr>
          <p:cNvSpPr txBox="1"/>
          <p:nvPr/>
        </p:nvSpPr>
        <p:spPr>
          <a:xfrm>
            <a:off x="7851820" y="3909762"/>
            <a:ext cx="3921461" cy="923330"/>
          </a:xfrm>
          <a:prstGeom prst="rect">
            <a:avLst/>
          </a:prstGeom>
          <a:noFill/>
          <a:ln>
            <a:noFill/>
          </a:ln>
        </p:spPr>
        <p:txBody>
          <a:bodyPr wrap="square">
            <a:spAutoFit/>
          </a:bodyPr>
          <a:lstStyle/>
          <a:p>
            <a:pPr marL="285750" indent="-285750">
              <a:buFont typeface="Arial" panose="020B0604020202020204" pitchFamily="34" charset="0"/>
              <a:buChar char="•"/>
            </a:pPr>
            <a:r>
              <a:rPr lang="en-US" dirty="0">
                <a:solidFill>
                  <a:schemeClr val="tx1">
                    <a:lumMod val="75000"/>
                    <a:lumOff val="25000"/>
                  </a:schemeClr>
                </a:solidFill>
                <a:latin typeface="Helvetica Light" panose="020B0403020202020204" pitchFamily="34" charset="0"/>
                <a:ea typeface="Calibri" panose="020F0502020204030204" pitchFamily="34" charset="0"/>
                <a:cs typeface="Arial" panose="020B0604020202020204" pitchFamily="34" charset="0"/>
              </a:rPr>
              <a:t>Environmental Sustainability</a:t>
            </a:r>
          </a:p>
          <a:p>
            <a:pPr marL="285750" indent="-285750">
              <a:buFont typeface="Arial" panose="020B0604020202020204" pitchFamily="34" charset="0"/>
              <a:buChar char="•"/>
            </a:pPr>
            <a:r>
              <a:rPr lang="en-US" dirty="0">
                <a:solidFill>
                  <a:schemeClr val="tx1">
                    <a:lumMod val="75000"/>
                    <a:lumOff val="25000"/>
                  </a:schemeClr>
                </a:solidFill>
                <a:latin typeface="Helvetica Light" panose="020B0403020202020204" pitchFamily="34" charset="0"/>
                <a:ea typeface="Calibri" panose="020F0502020204030204" pitchFamily="34" charset="0"/>
                <a:cs typeface="Arial" panose="020B0604020202020204" pitchFamily="34" charset="0"/>
              </a:rPr>
              <a:t>Housing Security</a:t>
            </a:r>
          </a:p>
          <a:p>
            <a:pPr marL="285750" indent="-285750">
              <a:buFont typeface="Arial" panose="020B0604020202020204" pitchFamily="34" charset="0"/>
              <a:buChar char="•"/>
            </a:pPr>
            <a:r>
              <a:rPr lang="en-US" dirty="0">
                <a:solidFill>
                  <a:schemeClr val="tx1">
                    <a:lumMod val="75000"/>
                    <a:lumOff val="25000"/>
                  </a:schemeClr>
                </a:solidFill>
                <a:latin typeface="Helvetica Light" panose="020B0403020202020204" pitchFamily="34" charset="0"/>
                <a:ea typeface="Calibri" panose="020F0502020204030204" pitchFamily="34" charset="0"/>
                <a:cs typeface="Arial" panose="020B0604020202020204" pitchFamily="34" charset="0"/>
              </a:rPr>
              <a:t>Hunger Relief</a:t>
            </a:r>
          </a:p>
        </p:txBody>
      </p:sp>
      <p:pic>
        <p:nvPicPr>
          <p:cNvPr id="22" name="Graphic 21">
            <a:extLst>
              <a:ext uri="{FF2B5EF4-FFF2-40B4-BE49-F238E27FC236}">
                <a16:creationId xmlns:a16="http://schemas.microsoft.com/office/drawing/2014/main" id="{57B93234-1C85-0022-BF12-899D51204C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8585" y="321715"/>
            <a:ext cx="1300667" cy="1467896"/>
          </a:xfrm>
          <a:prstGeom prst="rect">
            <a:avLst/>
          </a:prstGeom>
        </p:spPr>
      </p:pic>
    </p:spTree>
    <p:extLst>
      <p:ext uri="{BB962C8B-B14F-4D97-AF65-F5344CB8AC3E}">
        <p14:creationId xmlns:p14="http://schemas.microsoft.com/office/powerpoint/2010/main" val="2852715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7C5CEA6-D0C4-A0FB-7E3F-7C0215939FB5}"/>
              </a:ext>
            </a:extLst>
          </p:cNvPr>
          <p:cNvSpPr/>
          <p:nvPr/>
        </p:nvSpPr>
        <p:spPr>
          <a:xfrm>
            <a:off x="0" y="0"/>
            <a:ext cx="8383949" cy="6858000"/>
          </a:xfrm>
          <a:prstGeom prst="rect">
            <a:avLst/>
          </a:pr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dirty="0"/>
          </a:p>
        </p:txBody>
      </p:sp>
      <p:sp>
        <p:nvSpPr>
          <p:cNvPr id="17" name="Rectangle 16">
            <a:extLst>
              <a:ext uri="{FF2B5EF4-FFF2-40B4-BE49-F238E27FC236}">
                <a16:creationId xmlns:a16="http://schemas.microsoft.com/office/drawing/2014/main" id="{CD620B12-BE83-E3AE-EF04-EDC71C6F8AA3}"/>
              </a:ext>
            </a:extLst>
          </p:cNvPr>
          <p:cNvSpPr/>
          <p:nvPr/>
        </p:nvSpPr>
        <p:spPr>
          <a:xfrm>
            <a:off x="73152" y="2280518"/>
            <a:ext cx="4041648" cy="219456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8" name="Rectangle 17">
            <a:extLst>
              <a:ext uri="{FF2B5EF4-FFF2-40B4-BE49-F238E27FC236}">
                <a16:creationId xmlns:a16="http://schemas.microsoft.com/office/drawing/2014/main" id="{622E2667-CCB6-9C98-69F7-8D3CE4775855}"/>
              </a:ext>
            </a:extLst>
          </p:cNvPr>
          <p:cNvSpPr/>
          <p:nvPr/>
        </p:nvSpPr>
        <p:spPr>
          <a:xfrm>
            <a:off x="73152" y="4577482"/>
            <a:ext cx="4041648" cy="219456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1" name="Rectangle 20">
            <a:extLst>
              <a:ext uri="{FF2B5EF4-FFF2-40B4-BE49-F238E27FC236}">
                <a16:creationId xmlns:a16="http://schemas.microsoft.com/office/drawing/2014/main" id="{313A33AC-230A-6C59-D7EC-F059E75E4663}"/>
              </a:ext>
            </a:extLst>
          </p:cNvPr>
          <p:cNvSpPr/>
          <p:nvPr/>
        </p:nvSpPr>
        <p:spPr>
          <a:xfrm>
            <a:off x="4191974" y="85958"/>
            <a:ext cx="4114800" cy="210860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2" name="Rectangle 21">
            <a:extLst>
              <a:ext uri="{FF2B5EF4-FFF2-40B4-BE49-F238E27FC236}">
                <a16:creationId xmlns:a16="http://schemas.microsoft.com/office/drawing/2014/main" id="{A4E4620B-B34F-E11A-9CE8-4B9DC59CE6C6}"/>
              </a:ext>
            </a:extLst>
          </p:cNvPr>
          <p:cNvSpPr/>
          <p:nvPr/>
        </p:nvSpPr>
        <p:spPr>
          <a:xfrm>
            <a:off x="4191974" y="2280518"/>
            <a:ext cx="4114800" cy="219456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3" name="Rectangle 22">
            <a:extLst>
              <a:ext uri="{FF2B5EF4-FFF2-40B4-BE49-F238E27FC236}">
                <a16:creationId xmlns:a16="http://schemas.microsoft.com/office/drawing/2014/main" id="{BDED2F3A-AD6D-0348-5006-B2975459AA87}"/>
              </a:ext>
            </a:extLst>
          </p:cNvPr>
          <p:cNvSpPr/>
          <p:nvPr/>
        </p:nvSpPr>
        <p:spPr>
          <a:xfrm>
            <a:off x="4191974" y="4577482"/>
            <a:ext cx="4114800" cy="219456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4" name="Picture 3">
            <a:extLst>
              <a:ext uri="{FF2B5EF4-FFF2-40B4-BE49-F238E27FC236}">
                <a16:creationId xmlns:a16="http://schemas.microsoft.com/office/drawing/2014/main" id="{1C3D69FD-E051-1F59-CBBB-CBDEE7C8C3B5}"/>
              </a:ext>
            </a:extLst>
          </p:cNvPr>
          <p:cNvPicPr>
            <a:picLocks noChangeAspect="1"/>
          </p:cNvPicPr>
          <p:nvPr/>
        </p:nvPicPr>
        <p:blipFill>
          <a:blip r:embed="rId2"/>
          <a:stretch>
            <a:fillRect/>
          </a:stretch>
        </p:blipFill>
        <p:spPr>
          <a:xfrm>
            <a:off x="724025" y="2542803"/>
            <a:ext cx="2806451" cy="1588946"/>
          </a:xfrm>
          <a:prstGeom prst="rect">
            <a:avLst/>
          </a:prstGeom>
        </p:spPr>
      </p:pic>
      <p:pic>
        <p:nvPicPr>
          <p:cNvPr id="5" name="Picture 4">
            <a:extLst>
              <a:ext uri="{FF2B5EF4-FFF2-40B4-BE49-F238E27FC236}">
                <a16:creationId xmlns:a16="http://schemas.microsoft.com/office/drawing/2014/main" id="{65F76CBE-5D2F-AE25-D949-EEEE6767B2D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3105" y="4868969"/>
            <a:ext cx="3228290" cy="1382422"/>
          </a:xfrm>
          <a:prstGeom prst="rect">
            <a:avLst/>
          </a:prstGeom>
        </p:spPr>
      </p:pic>
      <p:pic>
        <p:nvPicPr>
          <p:cNvPr id="6" name="Picture 5">
            <a:extLst>
              <a:ext uri="{FF2B5EF4-FFF2-40B4-BE49-F238E27FC236}">
                <a16:creationId xmlns:a16="http://schemas.microsoft.com/office/drawing/2014/main" id="{785A0C9D-CA24-4204-FCBE-4EF83499AC5B}"/>
              </a:ext>
            </a:extLst>
          </p:cNvPr>
          <p:cNvPicPr>
            <a:picLocks noChangeAspect="1"/>
          </p:cNvPicPr>
          <p:nvPr/>
        </p:nvPicPr>
        <p:blipFill>
          <a:blip r:embed="rId4"/>
          <a:stretch>
            <a:fillRect/>
          </a:stretch>
        </p:blipFill>
        <p:spPr>
          <a:xfrm>
            <a:off x="4978063" y="353054"/>
            <a:ext cx="2795355" cy="1582664"/>
          </a:xfrm>
          <a:prstGeom prst="rect">
            <a:avLst/>
          </a:prstGeom>
        </p:spPr>
      </p:pic>
      <p:pic>
        <p:nvPicPr>
          <p:cNvPr id="7" name="Picture 6">
            <a:extLst>
              <a:ext uri="{FF2B5EF4-FFF2-40B4-BE49-F238E27FC236}">
                <a16:creationId xmlns:a16="http://schemas.microsoft.com/office/drawing/2014/main" id="{36357DFF-93D6-A924-F144-6864934DC2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52859" y="2691516"/>
            <a:ext cx="2845761" cy="1440233"/>
          </a:xfrm>
          <a:prstGeom prst="rect">
            <a:avLst/>
          </a:prstGeom>
        </p:spPr>
      </p:pic>
      <p:pic>
        <p:nvPicPr>
          <p:cNvPr id="8" name="Picture 7">
            <a:extLst>
              <a:ext uri="{FF2B5EF4-FFF2-40B4-BE49-F238E27FC236}">
                <a16:creationId xmlns:a16="http://schemas.microsoft.com/office/drawing/2014/main" id="{1DC67189-EEE9-248E-25A4-BC94A062CADE}"/>
              </a:ext>
            </a:extLst>
          </p:cNvPr>
          <p:cNvPicPr>
            <a:picLocks noChangeAspect="1"/>
          </p:cNvPicPr>
          <p:nvPr/>
        </p:nvPicPr>
        <p:blipFill>
          <a:blip r:embed="rId6"/>
          <a:stretch>
            <a:fillRect/>
          </a:stretch>
        </p:blipFill>
        <p:spPr>
          <a:xfrm>
            <a:off x="4533619" y="4943767"/>
            <a:ext cx="3508683" cy="1547948"/>
          </a:xfrm>
          <a:prstGeom prst="rect">
            <a:avLst/>
          </a:prstGeom>
        </p:spPr>
      </p:pic>
      <p:pic>
        <p:nvPicPr>
          <p:cNvPr id="28" name="Graphic 27">
            <a:extLst>
              <a:ext uri="{FF2B5EF4-FFF2-40B4-BE49-F238E27FC236}">
                <a16:creationId xmlns:a16="http://schemas.microsoft.com/office/drawing/2014/main" id="{189AED44-5840-8B0A-FBD7-D0AC08196F91}"/>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270156" y="617182"/>
            <a:ext cx="1524000" cy="952500"/>
          </a:xfrm>
          <a:prstGeom prst="rect">
            <a:avLst/>
          </a:prstGeom>
        </p:spPr>
      </p:pic>
      <p:sp>
        <p:nvSpPr>
          <p:cNvPr id="29" name="TextBox 28">
            <a:extLst>
              <a:ext uri="{FF2B5EF4-FFF2-40B4-BE49-F238E27FC236}">
                <a16:creationId xmlns:a16="http://schemas.microsoft.com/office/drawing/2014/main" id="{19615CB9-65B4-20F6-1653-FF67D15D0F73}"/>
              </a:ext>
            </a:extLst>
          </p:cNvPr>
          <p:cNvSpPr txBox="1"/>
          <p:nvPr/>
        </p:nvSpPr>
        <p:spPr>
          <a:xfrm>
            <a:off x="8729815" y="290133"/>
            <a:ext cx="3311004" cy="1754326"/>
          </a:xfrm>
          <a:prstGeom prst="rect">
            <a:avLst/>
          </a:prstGeom>
          <a:noFill/>
        </p:spPr>
        <p:txBody>
          <a:bodyPr wrap="square" rtlCol="0">
            <a:spAutoFit/>
          </a:bodyPr>
          <a:lstStyle/>
          <a:p>
            <a:r>
              <a:rPr lang="en-US" sz="3600" b="1" dirty="0" err="1">
                <a:solidFill>
                  <a:srgbClr val="440099"/>
                </a:solidFill>
                <a:latin typeface="Arial" panose="020B0604020202020204" pitchFamily="34" charset="0"/>
                <a:cs typeface="Arial" panose="020B0604020202020204" pitchFamily="34" charset="0"/>
              </a:rPr>
              <a:t>SocialOffset</a:t>
            </a:r>
            <a:br>
              <a:rPr lang="en-US" sz="3600" b="1" dirty="0">
                <a:solidFill>
                  <a:srgbClr val="440099"/>
                </a:solidFill>
                <a:latin typeface="Arial" panose="020B0604020202020204" pitchFamily="34" charset="0"/>
                <a:cs typeface="Arial" panose="020B0604020202020204" pitchFamily="34" charset="0"/>
              </a:rPr>
            </a:br>
            <a:r>
              <a:rPr lang="en-US" sz="3600" b="1" dirty="0">
                <a:solidFill>
                  <a:srgbClr val="440099"/>
                </a:solidFill>
                <a:latin typeface="Arial" panose="020B0604020202020204" pitchFamily="34" charset="0"/>
                <a:cs typeface="Arial" panose="020B0604020202020204" pitchFamily="34" charset="0"/>
              </a:rPr>
              <a:t>Founding</a:t>
            </a:r>
          </a:p>
          <a:p>
            <a:r>
              <a:rPr lang="en-US" sz="3600" b="1" dirty="0">
                <a:solidFill>
                  <a:srgbClr val="440099"/>
                </a:solidFill>
                <a:latin typeface="Arial" panose="020B0604020202020204" pitchFamily="34" charset="0"/>
                <a:cs typeface="Arial" panose="020B0604020202020204" pitchFamily="34" charset="0"/>
              </a:rPr>
              <a:t>Funders</a:t>
            </a:r>
          </a:p>
        </p:txBody>
      </p:sp>
      <p:sp>
        <p:nvSpPr>
          <p:cNvPr id="30" name="TextBox 29">
            <a:extLst>
              <a:ext uri="{FF2B5EF4-FFF2-40B4-BE49-F238E27FC236}">
                <a16:creationId xmlns:a16="http://schemas.microsoft.com/office/drawing/2014/main" id="{9E770653-A138-311F-E294-E090D27695F0}"/>
              </a:ext>
            </a:extLst>
          </p:cNvPr>
          <p:cNvSpPr txBox="1"/>
          <p:nvPr/>
        </p:nvSpPr>
        <p:spPr>
          <a:xfrm>
            <a:off x="8725595" y="2387433"/>
            <a:ext cx="2959876" cy="2254784"/>
          </a:xfrm>
          <a:prstGeom prst="rect">
            <a:avLst/>
          </a:prstGeom>
          <a:noFill/>
          <a:ln>
            <a:noFill/>
          </a:ln>
        </p:spPr>
        <p:txBody>
          <a:bodyPr wrap="square">
            <a:spAutoFit/>
          </a:bodyPr>
          <a:lstStyle/>
          <a:p>
            <a:pPr>
              <a:lnSpc>
                <a:spcPct val="150000"/>
              </a:lnSpc>
            </a:pPr>
            <a:r>
              <a:rPr lang="en-US" sz="24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NEWEST </a:t>
            </a:r>
            <a:endParaRPr lang="en-US" sz="24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endParaRPr>
          </a:p>
          <a:p>
            <a:pPr marL="342900" indent="-342900">
              <a:lnSpc>
                <a:spcPct val="150000"/>
              </a:lnSpc>
              <a:buFont typeface="Arial" panose="020B0604020202020204" pitchFamily="34" charset="0"/>
              <a:buChar char="•"/>
            </a:pPr>
            <a:r>
              <a:rPr lang="en-US" sz="24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Dallas</a:t>
            </a:r>
          </a:p>
          <a:p>
            <a:pPr marL="342900" indent="-342900">
              <a:lnSpc>
                <a:spcPct val="150000"/>
              </a:lnSpc>
              <a:buFont typeface="Arial" panose="020B0604020202020204" pitchFamily="34" charset="0"/>
              <a:buChar char="•"/>
            </a:pPr>
            <a:r>
              <a:rPr lang="en-US" sz="24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Birmingham</a:t>
            </a:r>
          </a:p>
          <a:p>
            <a:pPr marL="342900" indent="-342900">
              <a:lnSpc>
                <a:spcPct val="150000"/>
              </a:lnSpc>
              <a:buFont typeface="Arial" panose="020B0604020202020204" pitchFamily="34" charset="0"/>
              <a:buChar char="•"/>
            </a:pPr>
            <a:r>
              <a:rPr lang="en-US" sz="24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Orlando</a:t>
            </a:r>
          </a:p>
        </p:txBody>
      </p:sp>
      <p:cxnSp>
        <p:nvCxnSpPr>
          <p:cNvPr id="31" name="Straight Connector 30">
            <a:extLst>
              <a:ext uri="{FF2B5EF4-FFF2-40B4-BE49-F238E27FC236}">
                <a16:creationId xmlns:a16="http://schemas.microsoft.com/office/drawing/2014/main" id="{284B7DBC-51CB-BA6A-6F24-2A4904B79F82}"/>
              </a:ext>
            </a:extLst>
          </p:cNvPr>
          <p:cNvCxnSpPr>
            <a:cxnSpLocks/>
          </p:cNvCxnSpPr>
          <p:nvPr/>
        </p:nvCxnSpPr>
        <p:spPr>
          <a:xfrm>
            <a:off x="8729815" y="2217274"/>
            <a:ext cx="2959875"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42849195-8552-111E-A2AD-FFAE57DCAB3A}"/>
              </a:ext>
            </a:extLst>
          </p:cNvPr>
          <p:cNvSpPr txBox="1"/>
          <p:nvPr/>
        </p:nvSpPr>
        <p:spPr>
          <a:xfrm>
            <a:off x="10613771" y="6444756"/>
            <a:ext cx="3374189" cy="246221"/>
          </a:xfrm>
          <a:prstGeom prst="rect">
            <a:avLst/>
          </a:prstGeom>
          <a:noFill/>
        </p:spPr>
        <p:txBody>
          <a:bodyPr wrap="square" rtlCol="0">
            <a:spAutoFit/>
          </a:bodyPr>
          <a:lstStyle/>
          <a:p>
            <a:r>
              <a:rPr lang="en-US" sz="1000" dirty="0" err="1">
                <a:solidFill>
                  <a:srgbClr val="440099"/>
                </a:solidFill>
                <a:latin typeface="Arial" panose="020B0604020202020204" pitchFamily="34" charset="0"/>
                <a:cs typeface="Arial" panose="020B0604020202020204" pitchFamily="34" charset="0"/>
              </a:rPr>
              <a:t>SocialOffset.org</a:t>
            </a:r>
            <a:endParaRPr lang="en-US" sz="1000" dirty="0">
              <a:solidFill>
                <a:srgbClr val="4400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1583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05CEBBD5-A0D5-80B7-3F08-0FE52157D5A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429601" y="1170260"/>
            <a:ext cx="1961704" cy="840043"/>
          </a:xfrm>
          <a:prstGeom prst="rect">
            <a:avLst/>
          </a:prstGeom>
        </p:spPr>
      </p:pic>
      <p:pic>
        <p:nvPicPr>
          <p:cNvPr id="34" name="Picture 33">
            <a:extLst>
              <a:ext uri="{FF2B5EF4-FFF2-40B4-BE49-F238E27FC236}">
                <a16:creationId xmlns:a16="http://schemas.microsoft.com/office/drawing/2014/main" id="{73B21013-54E9-3F92-E52E-85A8395026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55555" y="3791777"/>
            <a:ext cx="1602208" cy="907132"/>
          </a:xfrm>
          <a:prstGeom prst="rect">
            <a:avLst/>
          </a:prstGeom>
        </p:spPr>
      </p:pic>
      <p:pic>
        <p:nvPicPr>
          <p:cNvPr id="4" name="Graphic 3">
            <a:extLst>
              <a:ext uri="{FF2B5EF4-FFF2-40B4-BE49-F238E27FC236}">
                <a16:creationId xmlns:a16="http://schemas.microsoft.com/office/drawing/2014/main" id="{D5404D08-45E4-9E65-19EA-66053908425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71499" y="428992"/>
            <a:ext cx="1877595" cy="2119000"/>
          </a:xfrm>
          <a:prstGeom prst="rect">
            <a:avLst/>
          </a:prstGeom>
        </p:spPr>
      </p:pic>
      <p:sp>
        <p:nvSpPr>
          <p:cNvPr id="5" name="TextBox 4">
            <a:extLst>
              <a:ext uri="{FF2B5EF4-FFF2-40B4-BE49-F238E27FC236}">
                <a16:creationId xmlns:a16="http://schemas.microsoft.com/office/drawing/2014/main" id="{AECD48CF-2287-EECF-4BBA-1092793635BD}"/>
              </a:ext>
            </a:extLst>
          </p:cNvPr>
          <p:cNvSpPr txBox="1"/>
          <p:nvPr/>
        </p:nvSpPr>
        <p:spPr>
          <a:xfrm>
            <a:off x="3484815" y="369469"/>
            <a:ext cx="8135685" cy="707886"/>
          </a:xfrm>
          <a:prstGeom prst="rect">
            <a:avLst/>
          </a:prstGeom>
          <a:noFill/>
        </p:spPr>
        <p:txBody>
          <a:bodyPr wrap="square" rtlCol="0">
            <a:spAutoFit/>
          </a:bodyPr>
          <a:lstStyle/>
          <a:p>
            <a:r>
              <a:rPr lang="en-US" sz="4000" b="1" dirty="0">
                <a:solidFill>
                  <a:srgbClr val="440099"/>
                </a:solidFill>
                <a:latin typeface="Arial" panose="020B0604020202020204" pitchFamily="34" charset="0"/>
                <a:cs typeface="Arial" panose="020B0604020202020204" pitchFamily="34" charset="0"/>
              </a:rPr>
              <a:t>Why Support </a:t>
            </a:r>
            <a:r>
              <a:rPr lang="en-US" sz="4000" b="1" dirty="0" err="1">
                <a:solidFill>
                  <a:srgbClr val="440099"/>
                </a:solidFill>
                <a:latin typeface="Arial" panose="020B0604020202020204" pitchFamily="34" charset="0"/>
                <a:cs typeface="Arial" panose="020B0604020202020204" pitchFamily="34" charset="0"/>
              </a:rPr>
              <a:t>SocialOffset</a:t>
            </a:r>
            <a:r>
              <a:rPr lang="en-US" sz="4000" b="1" dirty="0">
                <a:solidFill>
                  <a:srgbClr val="440099"/>
                </a:solidFill>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911CC94C-AF70-9A8B-59A1-A287B99D9A58}"/>
              </a:ext>
            </a:extLst>
          </p:cNvPr>
          <p:cNvSpPr txBox="1"/>
          <p:nvPr/>
        </p:nvSpPr>
        <p:spPr>
          <a:xfrm>
            <a:off x="3455555" y="2052138"/>
            <a:ext cx="4847197" cy="1785104"/>
          </a:xfrm>
          <a:prstGeom prst="rect">
            <a:avLst/>
          </a:prstGeom>
          <a:noFill/>
          <a:ln>
            <a:noFill/>
          </a:ln>
        </p:spPr>
        <p:txBody>
          <a:bodyPr wrap="square">
            <a:spAutoFit/>
          </a:bodyPr>
          <a:lstStyle/>
          <a:p>
            <a:pPr algn="just"/>
            <a:r>
              <a:rPr lang="en-US" sz="10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"Nashville is an open, welcoming city that respects and embraces the differences among us. We believe that our differences make our community stronger. The city, the industry and the NCVC have worked tirelessly on solutions in support of equity, inclusivity, sustainability and moderation. Boycotting cities does not help change laws or the minds of political leaders. Instead, it could inadvertently harm front line industry employees. So instead, make your voice heard by meeting in Music City and join our efforts! </a:t>
            </a:r>
            <a:r>
              <a:rPr lang="en-US" sz="1000" dirty="0" err="1">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SocialOffset</a:t>
            </a:r>
            <a:r>
              <a:rPr lang="en-US" sz="10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 is a great way to help make those local connections, and we are proud to sponsor this effort. And, our organization is always happy to help further brainstorm in finding ways to make a positive community impact during your event in Nashville."</a:t>
            </a:r>
          </a:p>
          <a:p>
            <a:pPr algn="just"/>
            <a:endParaRPr lang="en-US" sz="10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F7F79E81-E2B0-8D75-E084-FE4847A4FC68}"/>
              </a:ext>
            </a:extLst>
          </p:cNvPr>
          <p:cNvCxnSpPr>
            <a:cxnSpLocks/>
          </p:cNvCxnSpPr>
          <p:nvPr/>
        </p:nvCxnSpPr>
        <p:spPr>
          <a:xfrm>
            <a:off x="3484816" y="1222579"/>
            <a:ext cx="7745518"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3EF819D-1455-FEA2-118E-8E203224366D}"/>
              </a:ext>
            </a:extLst>
          </p:cNvPr>
          <p:cNvSpPr txBox="1"/>
          <p:nvPr/>
        </p:nvSpPr>
        <p:spPr>
          <a:xfrm>
            <a:off x="462547" y="6393083"/>
            <a:ext cx="3374189" cy="246221"/>
          </a:xfrm>
          <a:prstGeom prst="rect">
            <a:avLst/>
          </a:prstGeom>
          <a:noFill/>
        </p:spPr>
        <p:txBody>
          <a:bodyPr wrap="square" rtlCol="0">
            <a:spAutoFit/>
          </a:bodyPr>
          <a:lstStyle/>
          <a:p>
            <a:r>
              <a:rPr lang="en-US" sz="1000" dirty="0" err="1">
                <a:solidFill>
                  <a:srgbClr val="440099"/>
                </a:solidFill>
                <a:latin typeface="Arial" panose="020B0604020202020204" pitchFamily="34" charset="0"/>
                <a:cs typeface="Arial" panose="020B0604020202020204" pitchFamily="34" charset="0"/>
              </a:rPr>
              <a:t>SocialOffset.org</a:t>
            </a:r>
            <a:endParaRPr lang="en-US" sz="1000" dirty="0">
              <a:solidFill>
                <a:srgbClr val="440099"/>
              </a:solidFill>
              <a:latin typeface="Arial" panose="020B0604020202020204" pitchFamily="34" charset="0"/>
              <a:cs typeface="Arial" panose="020B0604020202020204" pitchFamily="34" charset="0"/>
            </a:endParaRPr>
          </a:p>
        </p:txBody>
      </p:sp>
      <p:cxnSp>
        <p:nvCxnSpPr>
          <p:cNvPr id="16" name="Straight Connector 15">
            <a:extLst>
              <a:ext uri="{FF2B5EF4-FFF2-40B4-BE49-F238E27FC236}">
                <a16:creationId xmlns:a16="http://schemas.microsoft.com/office/drawing/2014/main" id="{44658D5F-24A0-D742-D1D9-6885DAD39AF3}"/>
              </a:ext>
            </a:extLst>
          </p:cNvPr>
          <p:cNvCxnSpPr>
            <a:cxnSpLocks/>
          </p:cNvCxnSpPr>
          <p:nvPr/>
        </p:nvCxnSpPr>
        <p:spPr>
          <a:xfrm>
            <a:off x="3484816" y="3863367"/>
            <a:ext cx="7745518"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F202759-9C4F-757D-278B-3B8045B86F01}"/>
              </a:ext>
            </a:extLst>
          </p:cNvPr>
          <p:cNvSpPr txBox="1"/>
          <p:nvPr/>
        </p:nvSpPr>
        <p:spPr>
          <a:xfrm>
            <a:off x="3455555" y="4742887"/>
            <a:ext cx="4847197" cy="1015663"/>
          </a:xfrm>
          <a:prstGeom prst="rect">
            <a:avLst/>
          </a:prstGeom>
          <a:noFill/>
          <a:ln>
            <a:noFill/>
          </a:ln>
        </p:spPr>
        <p:txBody>
          <a:bodyPr wrap="square">
            <a:spAutoFit/>
          </a:bodyPr>
          <a:lstStyle/>
          <a:p>
            <a:pPr algn="just"/>
            <a:r>
              <a:rPr lang="en-US" sz="10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"Partnering with </a:t>
            </a:r>
            <a:r>
              <a:rPr lang="en-US" sz="1000" dirty="0" err="1">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SocialOffset</a:t>
            </a:r>
            <a:r>
              <a:rPr lang="en-US" sz="10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 gives Visit Austin the platform to share with event planners and attendees many of the social issues that our community is proud to support. Not only are clients able to learn about these local non-profits through </a:t>
            </a:r>
            <a:r>
              <a:rPr lang="en-US" sz="1000" dirty="0" err="1">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SocialOffset</a:t>
            </a:r>
            <a:r>
              <a:rPr lang="en-US" sz="10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 but they also have the ability to support them, as well, through donations, volunteering opportunities and many more. It’s just another great tool that allows us to best serve our clients, visitors and the Austin community.”</a:t>
            </a:r>
          </a:p>
        </p:txBody>
      </p:sp>
      <p:sp>
        <p:nvSpPr>
          <p:cNvPr id="32" name="TextBox 31">
            <a:extLst>
              <a:ext uri="{FF2B5EF4-FFF2-40B4-BE49-F238E27FC236}">
                <a16:creationId xmlns:a16="http://schemas.microsoft.com/office/drawing/2014/main" id="{39322A31-C9A5-129B-8B92-0EE5C50D9D67}"/>
              </a:ext>
            </a:extLst>
          </p:cNvPr>
          <p:cNvSpPr txBox="1"/>
          <p:nvPr/>
        </p:nvSpPr>
        <p:spPr>
          <a:xfrm>
            <a:off x="3455555" y="4127237"/>
            <a:ext cx="4847197" cy="400110"/>
          </a:xfrm>
          <a:prstGeom prst="rect">
            <a:avLst/>
          </a:prstGeom>
          <a:noFill/>
          <a:ln>
            <a:noFill/>
          </a:ln>
        </p:spPr>
        <p:txBody>
          <a:bodyPr wrap="square">
            <a:spAutoFit/>
          </a:bodyPr>
          <a:lstStyle/>
          <a:p>
            <a:pPr algn="r" fontAlgn="base"/>
            <a:r>
              <a:rPr lang="en-US" sz="1000" b="0" dirty="0">
                <a:solidFill>
                  <a:srgbClr val="000000"/>
                </a:solidFill>
                <a:effectLst/>
                <a:latin typeface="Arial" panose="020B0604020202020204" pitchFamily="34" charset="0"/>
                <a:cs typeface="Arial" panose="020B0604020202020204" pitchFamily="34" charset="0"/>
              </a:rPr>
              <a:t>Tom Noonan</a:t>
            </a:r>
          </a:p>
          <a:p>
            <a:pPr algn="r" fontAlgn="base"/>
            <a:r>
              <a:rPr lang="en-US" sz="1000" b="0" dirty="0">
                <a:solidFill>
                  <a:srgbClr val="000000"/>
                </a:solidFill>
                <a:effectLst/>
                <a:latin typeface="Arial" panose="020B0604020202020204" pitchFamily="34" charset="0"/>
                <a:cs typeface="Arial" panose="020B0604020202020204" pitchFamily="34" charset="0"/>
              </a:rPr>
              <a:t>President &amp; CEO, Visit Austin</a:t>
            </a:r>
          </a:p>
        </p:txBody>
      </p:sp>
      <p:pic>
        <p:nvPicPr>
          <p:cNvPr id="33" name="Picture 32">
            <a:extLst>
              <a:ext uri="{FF2B5EF4-FFF2-40B4-BE49-F238E27FC236}">
                <a16:creationId xmlns:a16="http://schemas.microsoft.com/office/drawing/2014/main" id="{FCACD761-3136-8501-54B1-E3DC654DCCB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06938" y="4008248"/>
            <a:ext cx="2340991" cy="2340991"/>
          </a:xfrm>
          <a:prstGeom prst="rect">
            <a:avLst/>
          </a:prstGeom>
        </p:spPr>
      </p:pic>
      <p:sp>
        <p:nvSpPr>
          <p:cNvPr id="36" name="TextBox 35">
            <a:extLst>
              <a:ext uri="{FF2B5EF4-FFF2-40B4-BE49-F238E27FC236}">
                <a16:creationId xmlns:a16="http://schemas.microsoft.com/office/drawing/2014/main" id="{C412C8F8-0DFF-E75E-CD01-60068EB782AC}"/>
              </a:ext>
            </a:extLst>
          </p:cNvPr>
          <p:cNvSpPr txBox="1"/>
          <p:nvPr/>
        </p:nvSpPr>
        <p:spPr>
          <a:xfrm>
            <a:off x="3455555" y="1486450"/>
            <a:ext cx="4847197" cy="400110"/>
          </a:xfrm>
          <a:prstGeom prst="rect">
            <a:avLst/>
          </a:prstGeom>
          <a:noFill/>
          <a:ln>
            <a:noFill/>
          </a:ln>
        </p:spPr>
        <p:txBody>
          <a:bodyPr wrap="square">
            <a:spAutoFit/>
          </a:bodyPr>
          <a:lstStyle/>
          <a:p>
            <a:pPr algn="r" fontAlgn="base"/>
            <a:r>
              <a:rPr lang="en-US" sz="1000" b="0" dirty="0">
                <a:solidFill>
                  <a:srgbClr val="000000"/>
                </a:solidFill>
                <a:effectLst/>
                <a:latin typeface="Arial" panose="020B0604020202020204" pitchFamily="34" charset="0"/>
                <a:cs typeface="Arial" panose="020B0604020202020204" pitchFamily="34" charset="0"/>
              </a:rPr>
              <a:t>Deana Ivey</a:t>
            </a:r>
          </a:p>
          <a:p>
            <a:pPr algn="r" fontAlgn="base"/>
            <a:r>
              <a:rPr lang="en-US" sz="1000" b="0" dirty="0">
                <a:solidFill>
                  <a:srgbClr val="000000"/>
                </a:solidFill>
                <a:effectLst/>
                <a:latin typeface="Arial" panose="020B0604020202020204" pitchFamily="34" charset="0"/>
                <a:cs typeface="Arial" panose="020B0604020202020204" pitchFamily="34" charset="0"/>
              </a:rPr>
              <a:t>CEO, Nashville Convention &amp; Visitors Corp</a:t>
            </a:r>
          </a:p>
        </p:txBody>
      </p:sp>
      <p:pic>
        <p:nvPicPr>
          <p:cNvPr id="7" name="Picture 6" descr="A person smiling in front of a wall&#10;&#10;Description automatically generated">
            <a:extLst>
              <a:ext uri="{FF2B5EF4-FFF2-40B4-BE49-F238E27FC236}">
                <a16:creationId xmlns:a16="http://schemas.microsoft.com/office/drawing/2014/main" id="{562FA210-6CEE-D8CF-C4BB-366508C6F3F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909226" y="1367460"/>
            <a:ext cx="2340985" cy="2377494"/>
          </a:xfrm>
          <a:prstGeom prst="rect">
            <a:avLst/>
          </a:prstGeom>
        </p:spPr>
      </p:pic>
    </p:spTree>
    <p:extLst>
      <p:ext uri="{BB962C8B-B14F-4D97-AF65-F5344CB8AC3E}">
        <p14:creationId xmlns:p14="http://schemas.microsoft.com/office/powerpoint/2010/main" val="323115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5404D08-45E4-9E65-19EA-6605390842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499" y="428992"/>
            <a:ext cx="1877595" cy="2119000"/>
          </a:xfrm>
          <a:prstGeom prst="rect">
            <a:avLst/>
          </a:prstGeom>
        </p:spPr>
      </p:pic>
      <p:sp>
        <p:nvSpPr>
          <p:cNvPr id="5" name="TextBox 4">
            <a:extLst>
              <a:ext uri="{FF2B5EF4-FFF2-40B4-BE49-F238E27FC236}">
                <a16:creationId xmlns:a16="http://schemas.microsoft.com/office/drawing/2014/main" id="{AECD48CF-2287-EECF-4BBA-1092793635BD}"/>
              </a:ext>
            </a:extLst>
          </p:cNvPr>
          <p:cNvSpPr txBox="1"/>
          <p:nvPr/>
        </p:nvSpPr>
        <p:spPr>
          <a:xfrm>
            <a:off x="3484815" y="369469"/>
            <a:ext cx="8135685" cy="707886"/>
          </a:xfrm>
          <a:prstGeom prst="rect">
            <a:avLst/>
          </a:prstGeom>
          <a:noFill/>
        </p:spPr>
        <p:txBody>
          <a:bodyPr wrap="square" rtlCol="0">
            <a:spAutoFit/>
          </a:bodyPr>
          <a:lstStyle/>
          <a:p>
            <a:r>
              <a:rPr lang="en-US" sz="4000" b="1" dirty="0">
                <a:solidFill>
                  <a:srgbClr val="440099"/>
                </a:solidFill>
                <a:latin typeface="Arial" panose="020B0604020202020204" pitchFamily="34" charset="0"/>
                <a:cs typeface="Arial" panose="020B0604020202020204" pitchFamily="34" charset="0"/>
              </a:rPr>
              <a:t>Why Support </a:t>
            </a:r>
            <a:r>
              <a:rPr lang="en-US" sz="4000" b="1" dirty="0" err="1">
                <a:solidFill>
                  <a:srgbClr val="440099"/>
                </a:solidFill>
                <a:latin typeface="Arial" panose="020B0604020202020204" pitchFamily="34" charset="0"/>
                <a:cs typeface="Arial" panose="020B0604020202020204" pitchFamily="34" charset="0"/>
              </a:rPr>
              <a:t>SocialOffset</a:t>
            </a:r>
            <a:r>
              <a:rPr lang="en-US" sz="4000" b="1" dirty="0">
                <a:solidFill>
                  <a:srgbClr val="440099"/>
                </a:solidFill>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911CC94C-AF70-9A8B-59A1-A287B99D9A58}"/>
              </a:ext>
            </a:extLst>
          </p:cNvPr>
          <p:cNvSpPr txBox="1"/>
          <p:nvPr/>
        </p:nvSpPr>
        <p:spPr>
          <a:xfrm>
            <a:off x="3455555" y="2112135"/>
            <a:ext cx="4847197" cy="1169551"/>
          </a:xfrm>
          <a:prstGeom prst="rect">
            <a:avLst/>
          </a:prstGeom>
          <a:noFill/>
          <a:ln>
            <a:noFill/>
          </a:ln>
        </p:spPr>
        <p:txBody>
          <a:bodyPr wrap="square">
            <a:spAutoFit/>
          </a:bodyPr>
          <a:lstStyle/>
          <a:p>
            <a:pPr algn="just"/>
            <a:r>
              <a:rPr lang="en-US" sz="10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“Social Offset is the perfect solution to planners and delegates looking for a way to use their voice (and their wallet) to support causes important to them, regardless of the external environment, regulations or circumstances. Boycotts don’t hurt the policy-makers, they hurt the people who need the business the most – the people delivering the services. This important option is available to anyone visiting a destination, whether you want to make a statement about local policy, or simply support a good cause you believe in and invest in the community you’re visiting."</a:t>
            </a:r>
          </a:p>
        </p:txBody>
      </p:sp>
      <p:cxnSp>
        <p:nvCxnSpPr>
          <p:cNvPr id="8" name="Straight Connector 7">
            <a:extLst>
              <a:ext uri="{FF2B5EF4-FFF2-40B4-BE49-F238E27FC236}">
                <a16:creationId xmlns:a16="http://schemas.microsoft.com/office/drawing/2014/main" id="{F7F79E81-E2B0-8D75-E084-FE4847A4FC68}"/>
              </a:ext>
            </a:extLst>
          </p:cNvPr>
          <p:cNvCxnSpPr>
            <a:cxnSpLocks/>
          </p:cNvCxnSpPr>
          <p:nvPr/>
        </p:nvCxnSpPr>
        <p:spPr>
          <a:xfrm>
            <a:off x="3484816" y="1222579"/>
            <a:ext cx="7745518"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3EF819D-1455-FEA2-118E-8E203224366D}"/>
              </a:ext>
            </a:extLst>
          </p:cNvPr>
          <p:cNvSpPr txBox="1"/>
          <p:nvPr/>
        </p:nvSpPr>
        <p:spPr>
          <a:xfrm>
            <a:off x="462547" y="6393083"/>
            <a:ext cx="3374189" cy="246221"/>
          </a:xfrm>
          <a:prstGeom prst="rect">
            <a:avLst/>
          </a:prstGeom>
          <a:noFill/>
        </p:spPr>
        <p:txBody>
          <a:bodyPr wrap="square" rtlCol="0">
            <a:spAutoFit/>
          </a:bodyPr>
          <a:lstStyle/>
          <a:p>
            <a:r>
              <a:rPr lang="en-US" sz="1000" dirty="0" err="1">
                <a:solidFill>
                  <a:srgbClr val="440099"/>
                </a:solidFill>
                <a:latin typeface="Arial" panose="020B0604020202020204" pitchFamily="34" charset="0"/>
                <a:cs typeface="Arial" panose="020B0604020202020204" pitchFamily="34" charset="0"/>
              </a:rPr>
              <a:t>SocialOffset.org</a:t>
            </a:r>
            <a:endParaRPr lang="en-US" sz="1000" dirty="0">
              <a:solidFill>
                <a:srgbClr val="440099"/>
              </a:solidFill>
              <a:latin typeface="Arial" panose="020B0604020202020204" pitchFamily="34" charset="0"/>
              <a:cs typeface="Arial" panose="020B0604020202020204" pitchFamily="34" charset="0"/>
            </a:endParaRPr>
          </a:p>
        </p:txBody>
      </p:sp>
      <p:cxnSp>
        <p:nvCxnSpPr>
          <p:cNvPr id="16" name="Straight Connector 15">
            <a:extLst>
              <a:ext uri="{FF2B5EF4-FFF2-40B4-BE49-F238E27FC236}">
                <a16:creationId xmlns:a16="http://schemas.microsoft.com/office/drawing/2014/main" id="{44658D5F-24A0-D742-D1D9-6885DAD39AF3}"/>
              </a:ext>
            </a:extLst>
          </p:cNvPr>
          <p:cNvCxnSpPr>
            <a:cxnSpLocks/>
          </p:cNvCxnSpPr>
          <p:nvPr/>
        </p:nvCxnSpPr>
        <p:spPr>
          <a:xfrm>
            <a:off x="3484816" y="3863367"/>
            <a:ext cx="7745518"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067E279-9964-BC6B-84FC-5788D8FA6AE9}"/>
              </a:ext>
            </a:extLst>
          </p:cNvPr>
          <p:cNvSpPr txBox="1"/>
          <p:nvPr/>
        </p:nvSpPr>
        <p:spPr>
          <a:xfrm>
            <a:off x="3455555" y="4774865"/>
            <a:ext cx="4847197" cy="1631216"/>
          </a:xfrm>
          <a:prstGeom prst="rect">
            <a:avLst/>
          </a:prstGeom>
          <a:noFill/>
          <a:ln>
            <a:noFill/>
          </a:ln>
        </p:spPr>
        <p:txBody>
          <a:bodyPr wrap="square">
            <a:spAutoFit/>
          </a:bodyPr>
          <a:lstStyle/>
          <a:p>
            <a:pPr algn="just"/>
            <a:r>
              <a:rPr lang="en-US" sz="10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Here in Baltimore, inclusivity is at the forefront of what we do. We are committed to embracing our city’s rich diversity and striving to create a welcoming environment for a diverse array of travelers. As part of this commitment, we are excited to partner with </a:t>
            </a:r>
            <a:r>
              <a:rPr lang="en-US" sz="1000" dirty="0" err="1">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SocialOffset</a:t>
            </a:r>
            <a:r>
              <a:rPr lang="en-US" sz="10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 to provide a platform to meeting planners that helps benefit local organizations making a difference in our community as the hospitality community works to address the social challenges taking place in destinations across the nation. At Visit Baltimore, we truly believe that the destination is only as healthy as your community. The more we can connect with local organizations to address the ongoing challenges within our individual communities, the more we can work to solve the greater issues taking place in cities</a:t>
            </a:r>
          </a:p>
        </p:txBody>
      </p:sp>
      <p:pic>
        <p:nvPicPr>
          <p:cNvPr id="18" name="Picture 17">
            <a:extLst>
              <a:ext uri="{FF2B5EF4-FFF2-40B4-BE49-F238E27FC236}">
                <a16:creationId xmlns:a16="http://schemas.microsoft.com/office/drawing/2014/main" id="{A220559B-5959-20DA-9A25-AB4BA061BA0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84815" y="4086672"/>
            <a:ext cx="1169209" cy="591734"/>
          </a:xfrm>
          <a:prstGeom prst="rect">
            <a:avLst/>
          </a:prstGeom>
        </p:spPr>
      </p:pic>
      <p:pic>
        <p:nvPicPr>
          <p:cNvPr id="21" name="Picture 20">
            <a:extLst>
              <a:ext uri="{FF2B5EF4-FFF2-40B4-BE49-F238E27FC236}">
                <a16:creationId xmlns:a16="http://schemas.microsoft.com/office/drawing/2014/main" id="{B67D77D4-248C-DC4B-BFFC-F13EA798906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889343" y="1377496"/>
            <a:ext cx="2340991" cy="2340991"/>
          </a:xfrm>
          <a:prstGeom prst="rect">
            <a:avLst/>
          </a:prstGeom>
        </p:spPr>
      </p:pic>
      <p:pic>
        <p:nvPicPr>
          <p:cNvPr id="25" name="Picture 24">
            <a:extLst>
              <a:ext uri="{FF2B5EF4-FFF2-40B4-BE49-F238E27FC236}">
                <a16:creationId xmlns:a16="http://schemas.microsoft.com/office/drawing/2014/main" id="{125C3605-05F0-9444-23F0-5199D72107F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06938" y="4008248"/>
            <a:ext cx="2340985" cy="2340985"/>
          </a:xfrm>
          <a:prstGeom prst="rect">
            <a:avLst/>
          </a:prstGeom>
        </p:spPr>
      </p:pic>
      <p:pic>
        <p:nvPicPr>
          <p:cNvPr id="26" name="Picture 25">
            <a:extLst>
              <a:ext uri="{FF2B5EF4-FFF2-40B4-BE49-F238E27FC236}">
                <a16:creationId xmlns:a16="http://schemas.microsoft.com/office/drawing/2014/main" id="{3A4B354F-E809-DB5B-626F-B01CF09686C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455555" y="1256915"/>
            <a:ext cx="1510519" cy="855220"/>
          </a:xfrm>
          <a:prstGeom prst="rect">
            <a:avLst/>
          </a:prstGeom>
        </p:spPr>
      </p:pic>
      <p:sp>
        <p:nvSpPr>
          <p:cNvPr id="2" name="TextBox 1">
            <a:extLst>
              <a:ext uri="{FF2B5EF4-FFF2-40B4-BE49-F238E27FC236}">
                <a16:creationId xmlns:a16="http://schemas.microsoft.com/office/drawing/2014/main" id="{1EE0A26E-524D-01EB-2B13-D2E63BB1C77A}"/>
              </a:ext>
            </a:extLst>
          </p:cNvPr>
          <p:cNvSpPr txBox="1"/>
          <p:nvPr/>
        </p:nvSpPr>
        <p:spPr>
          <a:xfrm>
            <a:off x="3455555" y="4127237"/>
            <a:ext cx="4847197" cy="400110"/>
          </a:xfrm>
          <a:prstGeom prst="rect">
            <a:avLst/>
          </a:prstGeom>
          <a:noFill/>
          <a:ln>
            <a:noFill/>
          </a:ln>
        </p:spPr>
        <p:txBody>
          <a:bodyPr wrap="square">
            <a:spAutoFit/>
          </a:bodyPr>
          <a:lstStyle/>
          <a:p>
            <a:pPr algn="r" fontAlgn="base"/>
            <a:r>
              <a:rPr lang="en-US" sz="1000" b="0" dirty="0">
                <a:solidFill>
                  <a:srgbClr val="000000"/>
                </a:solidFill>
                <a:effectLst/>
                <a:latin typeface="Arial" panose="020B0604020202020204" pitchFamily="34" charset="0"/>
                <a:cs typeface="Arial" panose="020B0604020202020204" pitchFamily="34" charset="0"/>
              </a:rPr>
              <a:t>Al Hutchinson</a:t>
            </a:r>
          </a:p>
          <a:p>
            <a:pPr algn="r" fontAlgn="base"/>
            <a:r>
              <a:rPr lang="en-US" sz="1000" b="0" dirty="0">
                <a:solidFill>
                  <a:srgbClr val="000000"/>
                </a:solidFill>
                <a:effectLst/>
                <a:latin typeface="Arial" panose="020B0604020202020204" pitchFamily="34" charset="0"/>
                <a:cs typeface="Arial" panose="020B0604020202020204" pitchFamily="34" charset="0"/>
              </a:rPr>
              <a:t>President and CEO</a:t>
            </a:r>
          </a:p>
        </p:txBody>
      </p:sp>
      <p:sp>
        <p:nvSpPr>
          <p:cNvPr id="3" name="TextBox 2">
            <a:extLst>
              <a:ext uri="{FF2B5EF4-FFF2-40B4-BE49-F238E27FC236}">
                <a16:creationId xmlns:a16="http://schemas.microsoft.com/office/drawing/2014/main" id="{E8ABBAC1-FEF3-72BA-F2FF-2B0B96FCFF33}"/>
              </a:ext>
            </a:extLst>
          </p:cNvPr>
          <p:cNvSpPr txBox="1"/>
          <p:nvPr/>
        </p:nvSpPr>
        <p:spPr>
          <a:xfrm>
            <a:off x="3455555" y="1486450"/>
            <a:ext cx="4847197" cy="400110"/>
          </a:xfrm>
          <a:prstGeom prst="rect">
            <a:avLst/>
          </a:prstGeom>
          <a:noFill/>
          <a:ln>
            <a:noFill/>
          </a:ln>
        </p:spPr>
        <p:txBody>
          <a:bodyPr wrap="square">
            <a:spAutoFit/>
          </a:bodyPr>
          <a:lstStyle/>
          <a:p>
            <a:pPr algn="r" fontAlgn="base"/>
            <a:r>
              <a:rPr lang="en-US" sz="1000" b="0" dirty="0">
                <a:solidFill>
                  <a:srgbClr val="000000"/>
                </a:solidFill>
                <a:effectLst/>
                <a:latin typeface="Arial" panose="020B0604020202020204" pitchFamily="34" charset="0"/>
                <a:cs typeface="Arial" panose="020B0604020202020204" pitchFamily="34" charset="0"/>
              </a:rPr>
              <a:t>Tammy Blount-Canavan, FCDME</a:t>
            </a:r>
          </a:p>
          <a:p>
            <a:pPr algn="r" fontAlgn="base"/>
            <a:r>
              <a:rPr lang="en-US" sz="1000" b="0" dirty="0">
                <a:solidFill>
                  <a:srgbClr val="000000"/>
                </a:solidFill>
                <a:effectLst/>
                <a:latin typeface="Arial" panose="020B0604020202020204" pitchFamily="34" charset="0"/>
                <a:cs typeface="Arial" panose="020B0604020202020204" pitchFamily="34" charset="0"/>
              </a:rPr>
              <a:t>Visit Seattle, President &amp; CEO</a:t>
            </a:r>
          </a:p>
        </p:txBody>
      </p:sp>
    </p:spTree>
    <p:extLst>
      <p:ext uri="{BB962C8B-B14F-4D97-AF65-F5344CB8AC3E}">
        <p14:creationId xmlns:p14="http://schemas.microsoft.com/office/powerpoint/2010/main" val="620316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5404D08-45E4-9E65-19EA-6605390842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499" y="428992"/>
            <a:ext cx="1877595" cy="2119000"/>
          </a:xfrm>
          <a:prstGeom prst="rect">
            <a:avLst/>
          </a:prstGeom>
        </p:spPr>
      </p:pic>
      <p:sp>
        <p:nvSpPr>
          <p:cNvPr id="5" name="TextBox 4">
            <a:extLst>
              <a:ext uri="{FF2B5EF4-FFF2-40B4-BE49-F238E27FC236}">
                <a16:creationId xmlns:a16="http://schemas.microsoft.com/office/drawing/2014/main" id="{AECD48CF-2287-EECF-4BBA-1092793635BD}"/>
              </a:ext>
            </a:extLst>
          </p:cNvPr>
          <p:cNvSpPr txBox="1"/>
          <p:nvPr/>
        </p:nvSpPr>
        <p:spPr>
          <a:xfrm>
            <a:off x="3484815" y="369469"/>
            <a:ext cx="8135685" cy="707886"/>
          </a:xfrm>
          <a:prstGeom prst="rect">
            <a:avLst/>
          </a:prstGeom>
          <a:noFill/>
        </p:spPr>
        <p:txBody>
          <a:bodyPr wrap="square" rtlCol="0">
            <a:spAutoFit/>
          </a:bodyPr>
          <a:lstStyle/>
          <a:p>
            <a:r>
              <a:rPr lang="en-US" sz="4000" b="1" dirty="0">
                <a:solidFill>
                  <a:srgbClr val="440099"/>
                </a:solidFill>
                <a:latin typeface="Arial" panose="020B0604020202020204" pitchFamily="34" charset="0"/>
                <a:cs typeface="Arial" panose="020B0604020202020204" pitchFamily="34" charset="0"/>
              </a:rPr>
              <a:t>Board of Directors</a:t>
            </a:r>
          </a:p>
        </p:txBody>
      </p:sp>
      <p:cxnSp>
        <p:nvCxnSpPr>
          <p:cNvPr id="8" name="Straight Connector 7">
            <a:extLst>
              <a:ext uri="{FF2B5EF4-FFF2-40B4-BE49-F238E27FC236}">
                <a16:creationId xmlns:a16="http://schemas.microsoft.com/office/drawing/2014/main" id="{F7F79E81-E2B0-8D75-E084-FE4847A4FC68}"/>
              </a:ext>
            </a:extLst>
          </p:cNvPr>
          <p:cNvCxnSpPr>
            <a:cxnSpLocks/>
          </p:cNvCxnSpPr>
          <p:nvPr/>
        </p:nvCxnSpPr>
        <p:spPr>
          <a:xfrm>
            <a:off x="3484816" y="1164057"/>
            <a:ext cx="8314602"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3EF819D-1455-FEA2-118E-8E203224366D}"/>
              </a:ext>
            </a:extLst>
          </p:cNvPr>
          <p:cNvSpPr txBox="1"/>
          <p:nvPr/>
        </p:nvSpPr>
        <p:spPr>
          <a:xfrm>
            <a:off x="462547" y="6393083"/>
            <a:ext cx="3374189" cy="246221"/>
          </a:xfrm>
          <a:prstGeom prst="rect">
            <a:avLst/>
          </a:prstGeom>
          <a:noFill/>
        </p:spPr>
        <p:txBody>
          <a:bodyPr wrap="square" rtlCol="0">
            <a:spAutoFit/>
          </a:bodyPr>
          <a:lstStyle/>
          <a:p>
            <a:r>
              <a:rPr lang="en-US" sz="1000" dirty="0" err="1">
                <a:solidFill>
                  <a:srgbClr val="440099"/>
                </a:solidFill>
                <a:latin typeface="Arial" panose="020B0604020202020204" pitchFamily="34" charset="0"/>
                <a:cs typeface="Arial" panose="020B0604020202020204" pitchFamily="34" charset="0"/>
              </a:rPr>
              <a:t>SocialOffset.org</a:t>
            </a:r>
            <a:endParaRPr lang="en-US" sz="1000" dirty="0">
              <a:solidFill>
                <a:srgbClr val="440099"/>
              </a:solidFill>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7AE54503-22CB-5159-F863-C53205E67679}"/>
              </a:ext>
            </a:extLst>
          </p:cNvPr>
          <p:cNvGrpSpPr/>
          <p:nvPr/>
        </p:nvGrpSpPr>
        <p:grpSpPr>
          <a:xfrm>
            <a:off x="9698936" y="3413637"/>
            <a:ext cx="2330275" cy="1896409"/>
            <a:chOff x="7457840" y="3650974"/>
            <a:chExt cx="2330275" cy="1896409"/>
          </a:xfrm>
        </p:grpSpPr>
        <p:sp>
          <p:nvSpPr>
            <p:cNvPr id="13" name="TextBox 12">
              <a:extLst>
                <a:ext uri="{FF2B5EF4-FFF2-40B4-BE49-F238E27FC236}">
                  <a16:creationId xmlns:a16="http://schemas.microsoft.com/office/drawing/2014/main" id="{0CE95257-A672-3CC5-3CAD-C3E657B74919}"/>
                </a:ext>
              </a:extLst>
            </p:cNvPr>
            <p:cNvSpPr txBox="1"/>
            <p:nvPr/>
          </p:nvSpPr>
          <p:spPr>
            <a:xfrm>
              <a:off x="7457840" y="5239606"/>
              <a:ext cx="2330275" cy="307777"/>
            </a:xfrm>
            <a:prstGeom prst="rect">
              <a:avLst/>
            </a:prstGeom>
            <a:noFill/>
          </p:spPr>
          <p:txBody>
            <a:bodyPr wrap="square">
              <a:spAutoFit/>
            </a:bodyPr>
            <a:lstStyle/>
            <a:p>
              <a:pPr algn="ctr"/>
              <a:r>
                <a:rPr lang="en-US" sz="1400" dirty="0">
                  <a:solidFill>
                    <a:schemeClr val="tx1">
                      <a:lumMod val="65000"/>
                      <a:lumOff val="35000"/>
                    </a:schemeClr>
                  </a:solidFill>
                  <a:latin typeface="Helvetica Light" panose="020B0403020202020204" pitchFamily="34" charset="0"/>
                  <a:cs typeface="Arial" panose="020B0604020202020204" pitchFamily="34" charset="0"/>
                </a:rPr>
                <a:t>KiKi </a:t>
              </a:r>
              <a:r>
                <a:rPr lang="en-US" sz="1400" dirty="0" err="1">
                  <a:solidFill>
                    <a:schemeClr val="tx1">
                      <a:lumMod val="65000"/>
                      <a:lumOff val="35000"/>
                    </a:schemeClr>
                  </a:solidFill>
                  <a:latin typeface="Helvetica Light" panose="020B0403020202020204" pitchFamily="34" charset="0"/>
                  <a:cs typeface="Arial" panose="020B0604020202020204" pitchFamily="34" charset="0"/>
                </a:rPr>
                <a:t>L'Italien</a:t>
              </a:r>
              <a:endParaRPr lang="en-US" sz="1400" dirty="0">
                <a:solidFill>
                  <a:schemeClr val="tx1">
                    <a:lumMod val="65000"/>
                    <a:lumOff val="35000"/>
                  </a:schemeClr>
                </a:solidFill>
                <a:latin typeface="Helvetica Light" panose="020B0403020202020204" pitchFamily="34" charset="0"/>
                <a:cs typeface="Arial" panose="020B0604020202020204" pitchFamily="34" charset="0"/>
              </a:endParaRPr>
            </a:p>
          </p:txBody>
        </p:sp>
        <p:pic>
          <p:nvPicPr>
            <p:cNvPr id="14" name="Picture 13" descr="A picture containing person, wall, person, indoor&#10;&#10;Description automatically generated">
              <a:extLst>
                <a:ext uri="{FF2B5EF4-FFF2-40B4-BE49-F238E27FC236}">
                  <a16:creationId xmlns:a16="http://schemas.microsoft.com/office/drawing/2014/main" id="{D5C80453-F824-2D3C-E7B1-3F9798AF30D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924936" y="3650974"/>
              <a:ext cx="1396083" cy="1380744"/>
            </a:xfrm>
            <a:prstGeom prst="rect">
              <a:avLst/>
            </a:prstGeom>
          </p:spPr>
        </p:pic>
      </p:grpSp>
      <p:grpSp>
        <p:nvGrpSpPr>
          <p:cNvPr id="15" name="Group 14">
            <a:extLst>
              <a:ext uri="{FF2B5EF4-FFF2-40B4-BE49-F238E27FC236}">
                <a16:creationId xmlns:a16="http://schemas.microsoft.com/office/drawing/2014/main" id="{CBBD3195-EA00-6D5F-D681-E502642DB45C}"/>
              </a:ext>
            </a:extLst>
          </p:cNvPr>
          <p:cNvGrpSpPr/>
          <p:nvPr/>
        </p:nvGrpSpPr>
        <p:grpSpPr>
          <a:xfrm>
            <a:off x="4956386" y="1433969"/>
            <a:ext cx="2955325" cy="1799427"/>
            <a:chOff x="3033675" y="1423732"/>
            <a:chExt cx="2955325" cy="1799427"/>
          </a:xfrm>
        </p:grpSpPr>
        <p:sp>
          <p:nvSpPr>
            <p:cNvPr id="19" name="TextBox 18">
              <a:extLst>
                <a:ext uri="{FF2B5EF4-FFF2-40B4-BE49-F238E27FC236}">
                  <a16:creationId xmlns:a16="http://schemas.microsoft.com/office/drawing/2014/main" id="{58A649AE-9C49-6C68-767D-4B99950A4C87}"/>
                </a:ext>
              </a:extLst>
            </p:cNvPr>
            <p:cNvSpPr txBox="1"/>
            <p:nvPr/>
          </p:nvSpPr>
          <p:spPr>
            <a:xfrm>
              <a:off x="3033675" y="2915382"/>
              <a:ext cx="2955325" cy="307777"/>
            </a:xfrm>
            <a:prstGeom prst="rect">
              <a:avLst/>
            </a:prstGeom>
            <a:noFill/>
          </p:spPr>
          <p:txBody>
            <a:bodyPr wrap="square" rtlCol="0">
              <a:spAutoFit/>
            </a:bodyPr>
            <a:lstStyle/>
            <a:p>
              <a:pPr algn="ctr"/>
              <a:r>
                <a:rPr lang="en-US" sz="1400" dirty="0">
                  <a:solidFill>
                    <a:schemeClr val="tx1">
                      <a:lumMod val="65000"/>
                      <a:lumOff val="35000"/>
                    </a:schemeClr>
                  </a:solidFill>
                  <a:latin typeface="Helvetica Light" panose="020B0403020202020204" pitchFamily="34" charset="0"/>
                  <a:cs typeface="Arial" panose="020B0604020202020204" pitchFamily="34" charset="0"/>
                </a:rPr>
                <a:t>Marc Beebe, Treasurer</a:t>
              </a:r>
            </a:p>
          </p:txBody>
        </p:sp>
        <p:pic>
          <p:nvPicPr>
            <p:cNvPr id="20" name="Picture 19" descr="A picture containing person, person, suit, wearing&#10;&#10;Description automatically generated">
              <a:extLst>
                <a:ext uri="{FF2B5EF4-FFF2-40B4-BE49-F238E27FC236}">
                  <a16:creationId xmlns:a16="http://schemas.microsoft.com/office/drawing/2014/main" id="{8652A670-5816-EA98-A475-B490800F47E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831140" y="1423732"/>
              <a:ext cx="1360394" cy="1399032"/>
            </a:xfrm>
            <a:prstGeom prst="rect">
              <a:avLst/>
            </a:prstGeom>
          </p:spPr>
        </p:pic>
      </p:grpSp>
      <p:grpSp>
        <p:nvGrpSpPr>
          <p:cNvPr id="22" name="Group 21">
            <a:extLst>
              <a:ext uri="{FF2B5EF4-FFF2-40B4-BE49-F238E27FC236}">
                <a16:creationId xmlns:a16="http://schemas.microsoft.com/office/drawing/2014/main" id="{D8BFD9BA-96D6-F601-92E2-F932D31157D0}"/>
              </a:ext>
            </a:extLst>
          </p:cNvPr>
          <p:cNvGrpSpPr/>
          <p:nvPr/>
        </p:nvGrpSpPr>
        <p:grpSpPr>
          <a:xfrm>
            <a:off x="9799846" y="1425233"/>
            <a:ext cx="2330275" cy="1816900"/>
            <a:chOff x="8942652" y="1428767"/>
            <a:chExt cx="2330275" cy="1816900"/>
          </a:xfrm>
        </p:grpSpPr>
        <p:sp>
          <p:nvSpPr>
            <p:cNvPr id="23" name="TextBox 22">
              <a:extLst>
                <a:ext uri="{FF2B5EF4-FFF2-40B4-BE49-F238E27FC236}">
                  <a16:creationId xmlns:a16="http://schemas.microsoft.com/office/drawing/2014/main" id="{D3E45051-D48F-DD5D-2E45-2B46CEBF21CE}"/>
                </a:ext>
              </a:extLst>
            </p:cNvPr>
            <p:cNvSpPr txBox="1"/>
            <p:nvPr/>
          </p:nvSpPr>
          <p:spPr>
            <a:xfrm>
              <a:off x="8942652" y="2937890"/>
              <a:ext cx="2330275" cy="307777"/>
            </a:xfrm>
            <a:prstGeom prst="rect">
              <a:avLst/>
            </a:prstGeom>
            <a:noFill/>
          </p:spPr>
          <p:txBody>
            <a:bodyPr wrap="square" rtlCol="0">
              <a:spAutoFit/>
            </a:bodyPr>
            <a:lstStyle/>
            <a:p>
              <a:pPr algn="ctr"/>
              <a:r>
                <a:rPr lang="en-US" sz="1400" dirty="0">
                  <a:solidFill>
                    <a:schemeClr val="tx1">
                      <a:lumMod val="65000"/>
                      <a:lumOff val="35000"/>
                    </a:schemeClr>
                  </a:solidFill>
                  <a:latin typeface="Helvetica Light" panose="020B0403020202020204" pitchFamily="34" charset="0"/>
                  <a:cs typeface="Arial" panose="020B0604020202020204" pitchFamily="34" charset="0"/>
                </a:rPr>
                <a:t>Rhonda Payne</a:t>
              </a:r>
            </a:p>
          </p:txBody>
        </p:sp>
        <p:pic>
          <p:nvPicPr>
            <p:cNvPr id="24" name="Picture 23" descr="A person wearing glasses&#10;&#10;Description automatically generated with low confidence">
              <a:extLst>
                <a:ext uri="{FF2B5EF4-FFF2-40B4-BE49-F238E27FC236}">
                  <a16:creationId xmlns:a16="http://schemas.microsoft.com/office/drawing/2014/main" id="{8164792B-D578-97FE-F43B-B3FEDC09369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180791" y="1428767"/>
              <a:ext cx="1853997" cy="1399032"/>
            </a:xfrm>
            <a:prstGeom prst="rect">
              <a:avLst/>
            </a:prstGeom>
          </p:spPr>
        </p:pic>
      </p:grpSp>
      <p:grpSp>
        <p:nvGrpSpPr>
          <p:cNvPr id="27" name="Group 26">
            <a:extLst>
              <a:ext uri="{FF2B5EF4-FFF2-40B4-BE49-F238E27FC236}">
                <a16:creationId xmlns:a16="http://schemas.microsoft.com/office/drawing/2014/main" id="{A8B8617A-4756-1496-6F61-B67911D8F0C8}"/>
              </a:ext>
            </a:extLst>
          </p:cNvPr>
          <p:cNvGrpSpPr/>
          <p:nvPr/>
        </p:nvGrpSpPr>
        <p:grpSpPr>
          <a:xfrm>
            <a:off x="7222763" y="3398814"/>
            <a:ext cx="2955325" cy="1922449"/>
            <a:chOff x="4745273" y="3674610"/>
            <a:chExt cx="2955325" cy="1922449"/>
          </a:xfrm>
        </p:grpSpPr>
        <p:sp>
          <p:nvSpPr>
            <p:cNvPr id="28" name="TextBox 27">
              <a:extLst>
                <a:ext uri="{FF2B5EF4-FFF2-40B4-BE49-F238E27FC236}">
                  <a16:creationId xmlns:a16="http://schemas.microsoft.com/office/drawing/2014/main" id="{21E5FD48-C67C-F46D-0FED-BCF446518673}"/>
                </a:ext>
              </a:extLst>
            </p:cNvPr>
            <p:cNvSpPr txBox="1"/>
            <p:nvPr/>
          </p:nvSpPr>
          <p:spPr>
            <a:xfrm>
              <a:off x="4745273" y="5289282"/>
              <a:ext cx="2955325" cy="307777"/>
            </a:xfrm>
            <a:prstGeom prst="rect">
              <a:avLst/>
            </a:prstGeom>
            <a:noFill/>
          </p:spPr>
          <p:txBody>
            <a:bodyPr wrap="square" rtlCol="0">
              <a:spAutoFit/>
            </a:bodyPr>
            <a:lstStyle/>
            <a:p>
              <a:pPr algn="ctr"/>
              <a:r>
                <a:rPr lang="en-US" sz="1400" dirty="0">
                  <a:solidFill>
                    <a:schemeClr val="tx1">
                      <a:lumMod val="65000"/>
                      <a:lumOff val="35000"/>
                    </a:schemeClr>
                  </a:solidFill>
                  <a:latin typeface="Helvetica Light" panose="020B0403020202020204" pitchFamily="34" charset="0"/>
                  <a:cs typeface="Arial" panose="020B0604020202020204" pitchFamily="34" charset="0"/>
                </a:rPr>
                <a:t>Christie Tarantino-Dean</a:t>
              </a:r>
            </a:p>
          </p:txBody>
        </p:sp>
        <p:pic>
          <p:nvPicPr>
            <p:cNvPr id="29" name="Picture 28" descr="A close-up of a person smiling&#10;&#10;Description automatically generated">
              <a:extLst>
                <a:ext uri="{FF2B5EF4-FFF2-40B4-BE49-F238E27FC236}">
                  <a16:creationId xmlns:a16="http://schemas.microsoft.com/office/drawing/2014/main" id="{DE269D8B-6A1A-D109-B7AF-9742A2613BA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523419" y="3674610"/>
              <a:ext cx="1399032" cy="1399032"/>
            </a:xfrm>
            <a:prstGeom prst="rect">
              <a:avLst/>
            </a:prstGeom>
          </p:spPr>
        </p:pic>
      </p:grpSp>
      <p:grpSp>
        <p:nvGrpSpPr>
          <p:cNvPr id="30" name="Group 29">
            <a:extLst>
              <a:ext uri="{FF2B5EF4-FFF2-40B4-BE49-F238E27FC236}">
                <a16:creationId xmlns:a16="http://schemas.microsoft.com/office/drawing/2014/main" id="{2D7F4E72-067F-879D-E805-F09A45ADED9E}"/>
              </a:ext>
            </a:extLst>
          </p:cNvPr>
          <p:cNvGrpSpPr/>
          <p:nvPr/>
        </p:nvGrpSpPr>
        <p:grpSpPr>
          <a:xfrm>
            <a:off x="2780668" y="1445908"/>
            <a:ext cx="2955325" cy="1775549"/>
            <a:chOff x="425089" y="1426652"/>
            <a:chExt cx="2955325" cy="1775549"/>
          </a:xfrm>
        </p:grpSpPr>
        <p:sp>
          <p:nvSpPr>
            <p:cNvPr id="31" name="TextBox 30">
              <a:extLst>
                <a:ext uri="{FF2B5EF4-FFF2-40B4-BE49-F238E27FC236}">
                  <a16:creationId xmlns:a16="http://schemas.microsoft.com/office/drawing/2014/main" id="{6D8FD8E2-B25E-7241-9047-E9F0015D8232}"/>
                </a:ext>
              </a:extLst>
            </p:cNvPr>
            <p:cNvSpPr txBox="1"/>
            <p:nvPr/>
          </p:nvSpPr>
          <p:spPr>
            <a:xfrm>
              <a:off x="425089" y="2894424"/>
              <a:ext cx="2955325" cy="307777"/>
            </a:xfrm>
            <a:prstGeom prst="rect">
              <a:avLst/>
            </a:prstGeom>
            <a:noFill/>
          </p:spPr>
          <p:txBody>
            <a:bodyPr wrap="square" rtlCol="0">
              <a:spAutoFit/>
            </a:bodyPr>
            <a:lstStyle/>
            <a:p>
              <a:pPr algn="ctr"/>
              <a:r>
                <a:rPr lang="en-US" sz="1400" dirty="0">
                  <a:solidFill>
                    <a:schemeClr val="tx1">
                      <a:lumMod val="65000"/>
                      <a:lumOff val="35000"/>
                    </a:schemeClr>
                  </a:solidFill>
                  <a:latin typeface="Helvetica Light" panose="020B0403020202020204" pitchFamily="34" charset="0"/>
                  <a:cs typeface="Arial" panose="020B0604020202020204" pitchFamily="34" charset="0"/>
                </a:rPr>
                <a:t>Elena Gerstmann, Chair</a:t>
              </a:r>
            </a:p>
          </p:txBody>
        </p:sp>
        <p:pic>
          <p:nvPicPr>
            <p:cNvPr id="32" name="Picture 31" descr="A person smiling for the camera&#10;&#10;Description automatically generated with medium confidence">
              <a:extLst>
                <a:ext uri="{FF2B5EF4-FFF2-40B4-BE49-F238E27FC236}">
                  <a16:creationId xmlns:a16="http://schemas.microsoft.com/office/drawing/2014/main" id="{CB89323A-DDDC-4DEF-D674-D32775A9CE4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04695" y="1426652"/>
              <a:ext cx="1396112" cy="1396112"/>
            </a:xfrm>
            <a:prstGeom prst="rect">
              <a:avLst/>
            </a:prstGeom>
          </p:spPr>
        </p:pic>
      </p:grpSp>
      <p:grpSp>
        <p:nvGrpSpPr>
          <p:cNvPr id="33" name="Group 32">
            <a:extLst>
              <a:ext uri="{FF2B5EF4-FFF2-40B4-BE49-F238E27FC236}">
                <a16:creationId xmlns:a16="http://schemas.microsoft.com/office/drawing/2014/main" id="{93252B4C-B190-FE30-A80E-ABBE3CA64870}"/>
              </a:ext>
            </a:extLst>
          </p:cNvPr>
          <p:cNvGrpSpPr/>
          <p:nvPr/>
        </p:nvGrpSpPr>
        <p:grpSpPr>
          <a:xfrm>
            <a:off x="7231513" y="1441925"/>
            <a:ext cx="2955325" cy="1783516"/>
            <a:chOff x="6230483" y="1472244"/>
            <a:chExt cx="2955325" cy="1783516"/>
          </a:xfrm>
        </p:grpSpPr>
        <p:sp>
          <p:nvSpPr>
            <p:cNvPr id="34" name="TextBox 33">
              <a:extLst>
                <a:ext uri="{FF2B5EF4-FFF2-40B4-BE49-F238E27FC236}">
                  <a16:creationId xmlns:a16="http://schemas.microsoft.com/office/drawing/2014/main" id="{D2B33E95-99FE-CF32-7801-332CBC703863}"/>
                </a:ext>
              </a:extLst>
            </p:cNvPr>
            <p:cNvSpPr txBox="1"/>
            <p:nvPr/>
          </p:nvSpPr>
          <p:spPr>
            <a:xfrm>
              <a:off x="6230483" y="2947983"/>
              <a:ext cx="2955325" cy="307777"/>
            </a:xfrm>
            <a:prstGeom prst="rect">
              <a:avLst/>
            </a:prstGeom>
            <a:noFill/>
          </p:spPr>
          <p:txBody>
            <a:bodyPr wrap="square" rtlCol="0">
              <a:spAutoFit/>
            </a:bodyPr>
            <a:lstStyle/>
            <a:p>
              <a:pPr algn="ctr"/>
              <a:r>
                <a:rPr lang="en-US" sz="1400" dirty="0">
                  <a:solidFill>
                    <a:schemeClr val="tx1">
                      <a:lumMod val="65000"/>
                      <a:lumOff val="35000"/>
                    </a:schemeClr>
                  </a:solidFill>
                  <a:latin typeface="Helvetica Light" panose="020B0403020202020204" pitchFamily="34" charset="0"/>
                  <a:cs typeface="Arial" panose="020B0604020202020204" pitchFamily="34" charset="0"/>
                </a:rPr>
                <a:t>Beth Surmont, Secretary</a:t>
              </a:r>
            </a:p>
          </p:txBody>
        </p:sp>
        <p:pic>
          <p:nvPicPr>
            <p:cNvPr id="35" name="Picture 34" descr="A person smiling for the camera&#10;&#10;Description automatically generated with low confidence">
              <a:extLst>
                <a:ext uri="{FF2B5EF4-FFF2-40B4-BE49-F238E27FC236}">
                  <a16:creationId xmlns:a16="http://schemas.microsoft.com/office/drawing/2014/main" id="{911297B7-E8B5-B4AD-C2B4-4F2F6B3B974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008629" y="1472244"/>
              <a:ext cx="1399032" cy="1399032"/>
            </a:xfrm>
            <a:prstGeom prst="rect">
              <a:avLst/>
            </a:prstGeom>
          </p:spPr>
        </p:pic>
      </p:grpSp>
      <p:grpSp>
        <p:nvGrpSpPr>
          <p:cNvPr id="36" name="Group 35">
            <a:extLst>
              <a:ext uri="{FF2B5EF4-FFF2-40B4-BE49-F238E27FC236}">
                <a16:creationId xmlns:a16="http://schemas.microsoft.com/office/drawing/2014/main" id="{7DFC8D5F-1CB9-6B9F-4ED6-DDA2C8279C1F}"/>
              </a:ext>
            </a:extLst>
          </p:cNvPr>
          <p:cNvGrpSpPr/>
          <p:nvPr/>
        </p:nvGrpSpPr>
        <p:grpSpPr>
          <a:xfrm>
            <a:off x="4956385" y="3398814"/>
            <a:ext cx="2955325" cy="1838945"/>
            <a:chOff x="1992586" y="3682362"/>
            <a:chExt cx="2955325" cy="1838945"/>
          </a:xfrm>
        </p:grpSpPr>
        <p:sp>
          <p:nvSpPr>
            <p:cNvPr id="37" name="TextBox 36">
              <a:extLst>
                <a:ext uri="{FF2B5EF4-FFF2-40B4-BE49-F238E27FC236}">
                  <a16:creationId xmlns:a16="http://schemas.microsoft.com/office/drawing/2014/main" id="{7DCC63E5-D28B-85A7-2351-AA8F40A48CE0}"/>
                </a:ext>
              </a:extLst>
            </p:cNvPr>
            <p:cNvSpPr txBox="1"/>
            <p:nvPr/>
          </p:nvSpPr>
          <p:spPr>
            <a:xfrm>
              <a:off x="1992586" y="5213530"/>
              <a:ext cx="2955325" cy="307777"/>
            </a:xfrm>
            <a:prstGeom prst="rect">
              <a:avLst/>
            </a:prstGeom>
            <a:noFill/>
          </p:spPr>
          <p:txBody>
            <a:bodyPr wrap="square" rtlCol="0">
              <a:spAutoFit/>
            </a:bodyPr>
            <a:lstStyle/>
            <a:p>
              <a:pPr algn="ctr"/>
              <a:r>
                <a:rPr lang="en-US" sz="1400" dirty="0">
                  <a:solidFill>
                    <a:schemeClr val="tx1">
                      <a:lumMod val="65000"/>
                      <a:lumOff val="35000"/>
                    </a:schemeClr>
                  </a:solidFill>
                  <a:latin typeface="Helvetica Light" panose="020B0403020202020204" pitchFamily="34" charset="0"/>
                  <a:cs typeface="Arial" panose="020B0604020202020204" pitchFamily="34" charset="0"/>
                </a:rPr>
                <a:t>James Pogue</a:t>
              </a:r>
            </a:p>
          </p:txBody>
        </p:sp>
        <p:pic>
          <p:nvPicPr>
            <p:cNvPr id="38" name="Picture 2" descr="James H. Pogue, Ph.D">
              <a:extLst>
                <a:ext uri="{FF2B5EF4-FFF2-40B4-BE49-F238E27FC236}">
                  <a16:creationId xmlns:a16="http://schemas.microsoft.com/office/drawing/2014/main" id="{4CB1DE93-EF03-C927-A5A9-CC9CEDE162D7}"/>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770732" y="3682362"/>
              <a:ext cx="1399032" cy="1399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9" name="Group 38">
            <a:extLst>
              <a:ext uri="{FF2B5EF4-FFF2-40B4-BE49-F238E27FC236}">
                <a16:creationId xmlns:a16="http://schemas.microsoft.com/office/drawing/2014/main" id="{9683B8C0-2F8E-7F15-EF20-77589E472091}"/>
              </a:ext>
            </a:extLst>
          </p:cNvPr>
          <p:cNvGrpSpPr/>
          <p:nvPr/>
        </p:nvGrpSpPr>
        <p:grpSpPr>
          <a:xfrm>
            <a:off x="2795936" y="3488727"/>
            <a:ext cx="2955325" cy="1848512"/>
            <a:chOff x="292556" y="3495962"/>
            <a:chExt cx="2955325" cy="1848512"/>
          </a:xfrm>
        </p:grpSpPr>
        <p:sp>
          <p:nvSpPr>
            <p:cNvPr id="40" name="TextBox 39">
              <a:extLst>
                <a:ext uri="{FF2B5EF4-FFF2-40B4-BE49-F238E27FC236}">
                  <a16:creationId xmlns:a16="http://schemas.microsoft.com/office/drawing/2014/main" id="{1C5BC3B5-233B-9AA4-E537-CAC5822C48B0}"/>
                </a:ext>
              </a:extLst>
            </p:cNvPr>
            <p:cNvSpPr txBox="1"/>
            <p:nvPr/>
          </p:nvSpPr>
          <p:spPr>
            <a:xfrm>
              <a:off x="292556" y="5036697"/>
              <a:ext cx="2955325" cy="307777"/>
            </a:xfrm>
            <a:prstGeom prst="rect">
              <a:avLst/>
            </a:prstGeom>
            <a:noFill/>
          </p:spPr>
          <p:txBody>
            <a:bodyPr wrap="square" rtlCol="0">
              <a:spAutoFit/>
            </a:bodyPr>
            <a:lstStyle/>
            <a:p>
              <a:pPr algn="ctr"/>
              <a:r>
                <a:rPr lang="en-US" sz="1400" dirty="0">
                  <a:solidFill>
                    <a:schemeClr val="tx1">
                      <a:lumMod val="65000"/>
                      <a:lumOff val="35000"/>
                    </a:schemeClr>
                  </a:solidFill>
                  <a:latin typeface="Helvetica Light" panose="020B0403020202020204" pitchFamily="34" charset="0"/>
                  <a:cs typeface="Arial" panose="020B0604020202020204" pitchFamily="34" charset="0"/>
                </a:rPr>
                <a:t>Erin Fuller</a:t>
              </a:r>
            </a:p>
          </p:txBody>
        </p:sp>
        <p:pic>
          <p:nvPicPr>
            <p:cNvPr id="41" name="Picture 6" descr="Erin Fuller, FASAE, CAE">
              <a:extLst>
                <a:ext uri="{FF2B5EF4-FFF2-40B4-BE49-F238E27FC236}">
                  <a16:creationId xmlns:a16="http://schemas.microsoft.com/office/drawing/2014/main" id="{9D679477-8AE9-A19E-9AF5-032BD3CF8648}"/>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074579" y="3495962"/>
              <a:ext cx="1391280" cy="139128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43" name="Straight Connector 42">
            <a:extLst>
              <a:ext uri="{FF2B5EF4-FFF2-40B4-BE49-F238E27FC236}">
                <a16:creationId xmlns:a16="http://schemas.microsoft.com/office/drawing/2014/main" id="{34C26B08-7C7B-33F2-EB58-350491FB03AC}"/>
              </a:ext>
            </a:extLst>
          </p:cNvPr>
          <p:cNvCxnSpPr>
            <a:cxnSpLocks/>
          </p:cNvCxnSpPr>
          <p:nvPr/>
        </p:nvCxnSpPr>
        <p:spPr>
          <a:xfrm>
            <a:off x="3484816" y="5443451"/>
            <a:ext cx="8314602"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13BE8D00-CF20-E314-DEA3-1E15FB1D0D3F}"/>
              </a:ext>
            </a:extLst>
          </p:cNvPr>
          <p:cNvSpPr txBox="1"/>
          <p:nvPr/>
        </p:nvSpPr>
        <p:spPr>
          <a:xfrm>
            <a:off x="3484815" y="5731512"/>
            <a:ext cx="2696529" cy="707886"/>
          </a:xfrm>
          <a:prstGeom prst="rect">
            <a:avLst/>
          </a:prstGeom>
          <a:noFill/>
        </p:spPr>
        <p:txBody>
          <a:bodyPr wrap="square" rtlCol="0">
            <a:spAutoFit/>
          </a:bodyPr>
          <a:lstStyle/>
          <a:p>
            <a:r>
              <a:rPr lang="en-US" sz="4000" b="1" dirty="0">
                <a:solidFill>
                  <a:srgbClr val="440099"/>
                </a:solidFill>
                <a:latin typeface="Arial" panose="020B0604020202020204" pitchFamily="34" charset="0"/>
                <a:cs typeface="Arial" panose="020B0604020202020204" pitchFamily="34" charset="0"/>
              </a:rPr>
              <a:t>Advisors</a:t>
            </a:r>
          </a:p>
        </p:txBody>
      </p:sp>
      <p:sp>
        <p:nvSpPr>
          <p:cNvPr id="45" name="TextBox 44">
            <a:extLst>
              <a:ext uri="{FF2B5EF4-FFF2-40B4-BE49-F238E27FC236}">
                <a16:creationId xmlns:a16="http://schemas.microsoft.com/office/drawing/2014/main" id="{341EB7F1-C120-C30F-2380-B1AC03BB600D}"/>
              </a:ext>
            </a:extLst>
          </p:cNvPr>
          <p:cNvSpPr txBox="1"/>
          <p:nvPr/>
        </p:nvSpPr>
        <p:spPr>
          <a:xfrm>
            <a:off x="7637438" y="6008959"/>
            <a:ext cx="1794819" cy="307777"/>
          </a:xfrm>
          <a:prstGeom prst="rect">
            <a:avLst/>
          </a:prstGeom>
          <a:noFill/>
        </p:spPr>
        <p:txBody>
          <a:bodyPr wrap="square">
            <a:spAutoFit/>
          </a:bodyPr>
          <a:lstStyle/>
          <a:p>
            <a:r>
              <a:rPr lang="en-US" sz="1400" dirty="0">
                <a:solidFill>
                  <a:schemeClr val="tx1">
                    <a:lumMod val="65000"/>
                    <a:lumOff val="35000"/>
                  </a:schemeClr>
                </a:solidFill>
                <a:latin typeface="Helvetica Light" panose="020B0403020202020204" pitchFamily="34" charset="0"/>
                <a:cs typeface="Arial" panose="020B0604020202020204" pitchFamily="34" charset="0"/>
              </a:rPr>
              <a:t>Sheri Jacobs</a:t>
            </a:r>
          </a:p>
        </p:txBody>
      </p:sp>
      <p:sp>
        <p:nvSpPr>
          <p:cNvPr id="46" name="TextBox 45">
            <a:extLst>
              <a:ext uri="{FF2B5EF4-FFF2-40B4-BE49-F238E27FC236}">
                <a16:creationId xmlns:a16="http://schemas.microsoft.com/office/drawing/2014/main" id="{C75D69E4-E572-D0AD-F106-60B2E6F1FD42}"/>
              </a:ext>
            </a:extLst>
          </p:cNvPr>
          <p:cNvSpPr txBox="1"/>
          <p:nvPr/>
        </p:nvSpPr>
        <p:spPr>
          <a:xfrm>
            <a:off x="10284097" y="6014537"/>
            <a:ext cx="1794819" cy="307777"/>
          </a:xfrm>
          <a:prstGeom prst="rect">
            <a:avLst/>
          </a:prstGeom>
          <a:noFill/>
        </p:spPr>
        <p:txBody>
          <a:bodyPr wrap="square">
            <a:spAutoFit/>
          </a:bodyPr>
          <a:lstStyle/>
          <a:p>
            <a:r>
              <a:rPr lang="en-US" sz="1400" dirty="0">
                <a:solidFill>
                  <a:schemeClr val="tx1">
                    <a:lumMod val="65000"/>
                    <a:lumOff val="35000"/>
                  </a:schemeClr>
                </a:solidFill>
                <a:latin typeface="Helvetica Light" panose="020B0403020202020204" pitchFamily="34" charset="0"/>
                <a:cs typeface="Arial" panose="020B0604020202020204" pitchFamily="34" charset="0"/>
              </a:rPr>
              <a:t>Brad </a:t>
            </a:r>
            <a:r>
              <a:rPr lang="en-US" sz="1400" dirty="0" err="1">
                <a:solidFill>
                  <a:schemeClr val="tx1">
                    <a:lumMod val="65000"/>
                    <a:lumOff val="35000"/>
                  </a:schemeClr>
                </a:solidFill>
                <a:latin typeface="Helvetica Light" panose="020B0403020202020204" pitchFamily="34" charset="0"/>
                <a:cs typeface="Arial" panose="020B0604020202020204" pitchFamily="34" charset="0"/>
              </a:rPr>
              <a:t>Weaber</a:t>
            </a:r>
            <a:endParaRPr lang="en-US" sz="1400" dirty="0">
              <a:solidFill>
                <a:schemeClr val="tx1">
                  <a:lumMod val="65000"/>
                  <a:lumOff val="35000"/>
                </a:schemeClr>
              </a:solidFill>
              <a:latin typeface="Helvetica Light" panose="020B0403020202020204" pitchFamily="34" charset="0"/>
              <a:cs typeface="Arial" panose="020B0604020202020204" pitchFamily="34" charset="0"/>
            </a:endParaRPr>
          </a:p>
        </p:txBody>
      </p:sp>
      <p:pic>
        <p:nvPicPr>
          <p:cNvPr id="47" name="Picture 4" descr="Sheri Jacobs, FASAE, CAE">
            <a:extLst>
              <a:ext uri="{FF2B5EF4-FFF2-40B4-BE49-F238E27FC236}">
                <a16:creationId xmlns:a16="http://schemas.microsoft.com/office/drawing/2014/main" id="{3BF7DAF0-46BD-B5CC-D065-09A0BC0DAE4F}"/>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6293241" y="5605833"/>
            <a:ext cx="1245866" cy="1085541"/>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Brad Weaber">
            <a:extLst>
              <a:ext uri="{FF2B5EF4-FFF2-40B4-BE49-F238E27FC236}">
                <a16:creationId xmlns:a16="http://schemas.microsoft.com/office/drawing/2014/main" id="{81EAA9A0-2C68-1A93-CCCC-854795A8A56C}"/>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9137837" y="5646323"/>
            <a:ext cx="1093228" cy="1093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4628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7C5CEA6-D0C4-A0FB-7E3F-7C0215939FB5}"/>
              </a:ext>
            </a:extLst>
          </p:cNvPr>
          <p:cNvSpPr/>
          <p:nvPr/>
        </p:nvSpPr>
        <p:spPr>
          <a:xfrm>
            <a:off x="0" y="0"/>
            <a:ext cx="12192000" cy="6858000"/>
          </a:xfrm>
          <a:prstGeom prst="rect">
            <a:avLst/>
          </a:pr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dirty="0"/>
          </a:p>
        </p:txBody>
      </p:sp>
      <p:sp>
        <p:nvSpPr>
          <p:cNvPr id="37" name="Rectangle 36">
            <a:extLst>
              <a:ext uri="{FF2B5EF4-FFF2-40B4-BE49-F238E27FC236}">
                <a16:creationId xmlns:a16="http://schemas.microsoft.com/office/drawing/2014/main" id="{DE8E6C72-CC87-C81B-6A60-BF1984612FE9}"/>
              </a:ext>
            </a:extLst>
          </p:cNvPr>
          <p:cNvSpPr/>
          <p:nvPr/>
        </p:nvSpPr>
        <p:spPr>
          <a:xfrm>
            <a:off x="4614499" y="5256499"/>
            <a:ext cx="3404732" cy="141495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9" name="TextBox 28">
            <a:extLst>
              <a:ext uri="{FF2B5EF4-FFF2-40B4-BE49-F238E27FC236}">
                <a16:creationId xmlns:a16="http://schemas.microsoft.com/office/drawing/2014/main" id="{19615CB9-65B4-20F6-1653-FF67D15D0F73}"/>
              </a:ext>
            </a:extLst>
          </p:cNvPr>
          <p:cNvSpPr txBox="1"/>
          <p:nvPr/>
        </p:nvSpPr>
        <p:spPr>
          <a:xfrm>
            <a:off x="1634331" y="102651"/>
            <a:ext cx="8923338" cy="646331"/>
          </a:xfrm>
          <a:prstGeom prst="rect">
            <a:avLst/>
          </a:prstGeom>
          <a:noFill/>
        </p:spPr>
        <p:txBody>
          <a:bodyPr wrap="square" rtlCol="0">
            <a:spAutoFit/>
          </a:bodyPr>
          <a:lstStyle/>
          <a:p>
            <a:pPr algn="ctr"/>
            <a:r>
              <a:rPr lang="en-US" sz="3600" b="1" dirty="0">
                <a:solidFill>
                  <a:schemeClr val="bg1"/>
                </a:solidFill>
                <a:latin typeface="Arial" panose="020B0604020202020204" pitchFamily="34" charset="0"/>
                <a:cs typeface="Arial" panose="020B0604020202020204" pitchFamily="34" charset="0"/>
              </a:rPr>
              <a:t>Sample of Earned Media</a:t>
            </a:r>
          </a:p>
        </p:txBody>
      </p:sp>
      <p:cxnSp>
        <p:nvCxnSpPr>
          <p:cNvPr id="3" name="Straight Connector 2">
            <a:extLst>
              <a:ext uri="{FF2B5EF4-FFF2-40B4-BE49-F238E27FC236}">
                <a16:creationId xmlns:a16="http://schemas.microsoft.com/office/drawing/2014/main" id="{FC6E7FCA-5687-E528-1296-6530A8A0CE3D}"/>
              </a:ext>
            </a:extLst>
          </p:cNvPr>
          <p:cNvCxnSpPr/>
          <p:nvPr/>
        </p:nvCxnSpPr>
        <p:spPr>
          <a:xfrm>
            <a:off x="2525925" y="842188"/>
            <a:ext cx="7008475"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AD939063-66B0-10B4-CB96-8C2698E6690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4310" y="1096642"/>
            <a:ext cx="4236190" cy="2067929"/>
          </a:xfrm>
          <a:prstGeom prst="rect">
            <a:avLst/>
          </a:prstGeom>
          <a:ln>
            <a:solidFill>
              <a:schemeClr val="tx1"/>
            </a:solidFill>
          </a:ln>
        </p:spPr>
      </p:pic>
      <p:pic>
        <p:nvPicPr>
          <p:cNvPr id="11" name="Picture 10">
            <a:extLst>
              <a:ext uri="{FF2B5EF4-FFF2-40B4-BE49-F238E27FC236}">
                <a16:creationId xmlns:a16="http://schemas.microsoft.com/office/drawing/2014/main" id="{74A3CC73-4471-5302-715A-A55DA3D90C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4310" y="3324020"/>
            <a:ext cx="4236190" cy="1687265"/>
          </a:xfrm>
          <a:prstGeom prst="rect">
            <a:avLst/>
          </a:prstGeom>
          <a:ln>
            <a:solidFill>
              <a:schemeClr val="tx1"/>
            </a:solidFill>
          </a:ln>
        </p:spPr>
      </p:pic>
      <p:pic>
        <p:nvPicPr>
          <p:cNvPr id="12" name="Picture 11">
            <a:extLst>
              <a:ext uri="{FF2B5EF4-FFF2-40B4-BE49-F238E27FC236}">
                <a16:creationId xmlns:a16="http://schemas.microsoft.com/office/drawing/2014/main" id="{A3234997-4C35-4733-FF0B-BDFEC39E671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18331" y="1096643"/>
            <a:ext cx="3400900" cy="2067909"/>
          </a:xfrm>
          <a:prstGeom prst="rect">
            <a:avLst/>
          </a:prstGeom>
        </p:spPr>
      </p:pic>
      <p:pic>
        <p:nvPicPr>
          <p:cNvPr id="2" name="Picture 1">
            <a:extLst>
              <a:ext uri="{FF2B5EF4-FFF2-40B4-BE49-F238E27FC236}">
                <a16:creationId xmlns:a16="http://schemas.microsoft.com/office/drawing/2014/main" id="{37B85425-1E63-5A03-C3CF-D17C4BF1307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18330" y="1096642"/>
            <a:ext cx="1765739" cy="384254"/>
          </a:xfrm>
          <a:prstGeom prst="rect">
            <a:avLst/>
          </a:prstGeom>
        </p:spPr>
      </p:pic>
      <p:pic>
        <p:nvPicPr>
          <p:cNvPr id="13" name="Picture 12">
            <a:extLst>
              <a:ext uri="{FF2B5EF4-FFF2-40B4-BE49-F238E27FC236}">
                <a16:creationId xmlns:a16="http://schemas.microsoft.com/office/drawing/2014/main" id="{F2356146-1909-AA9A-EF00-170014CDF94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67062" y="1096642"/>
            <a:ext cx="3790628" cy="1458750"/>
          </a:xfrm>
          <a:prstGeom prst="rect">
            <a:avLst/>
          </a:prstGeom>
        </p:spPr>
      </p:pic>
      <p:pic>
        <p:nvPicPr>
          <p:cNvPr id="14" name="Picture 13" descr="Graphical user interface, text, application&#10;&#10;Description automatically generated">
            <a:extLst>
              <a:ext uri="{FF2B5EF4-FFF2-40B4-BE49-F238E27FC236}">
                <a16:creationId xmlns:a16="http://schemas.microsoft.com/office/drawing/2014/main" id="{2B1C46A5-FC7C-D4D8-CB5A-0624301243A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167062" y="2688654"/>
            <a:ext cx="3790628" cy="2567845"/>
          </a:xfrm>
          <a:prstGeom prst="rect">
            <a:avLst/>
          </a:prstGeom>
          <a:ln>
            <a:solidFill>
              <a:schemeClr val="tx1"/>
            </a:solidFill>
          </a:ln>
        </p:spPr>
      </p:pic>
      <p:sp>
        <p:nvSpPr>
          <p:cNvPr id="25" name="Rectangle 24">
            <a:extLst>
              <a:ext uri="{FF2B5EF4-FFF2-40B4-BE49-F238E27FC236}">
                <a16:creationId xmlns:a16="http://schemas.microsoft.com/office/drawing/2014/main" id="{AB1C7DF3-E60B-AADB-E66C-9030179F7FD5}"/>
              </a:ext>
            </a:extLst>
          </p:cNvPr>
          <p:cNvSpPr/>
          <p:nvPr/>
        </p:nvSpPr>
        <p:spPr>
          <a:xfrm>
            <a:off x="186336" y="5185300"/>
            <a:ext cx="4300138" cy="148615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Logo&#10;&#10;Description automatically generated with low confidence">
            <a:extLst>
              <a:ext uri="{FF2B5EF4-FFF2-40B4-BE49-F238E27FC236}">
                <a16:creationId xmlns:a16="http://schemas.microsoft.com/office/drawing/2014/main" id="{7E94AF97-CFAB-47F4-958A-5B35DA30BED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479228" y="5191613"/>
            <a:ext cx="1991272" cy="678346"/>
          </a:xfrm>
          <a:prstGeom prst="rect">
            <a:avLst/>
          </a:prstGeom>
          <a:ln>
            <a:noFill/>
          </a:ln>
        </p:spPr>
      </p:pic>
      <p:pic>
        <p:nvPicPr>
          <p:cNvPr id="27" name="Picture 26" descr="Graphical user interface, text&#10;&#10;Description automatically generated">
            <a:extLst>
              <a:ext uri="{FF2B5EF4-FFF2-40B4-BE49-F238E27FC236}">
                <a16:creationId xmlns:a16="http://schemas.microsoft.com/office/drawing/2014/main" id="{FFE74CE4-8638-857C-DA47-2D9C2376908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r="-2740"/>
          <a:stretch/>
        </p:blipFill>
        <p:spPr>
          <a:xfrm>
            <a:off x="319379" y="5772627"/>
            <a:ext cx="4206240" cy="776732"/>
          </a:xfrm>
          <a:prstGeom prst="rect">
            <a:avLst/>
          </a:prstGeom>
          <a:ln>
            <a:noFill/>
          </a:ln>
        </p:spPr>
      </p:pic>
      <p:pic>
        <p:nvPicPr>
          <p:cNvPr id="32" name="Picture 31" descr="Graphical user interface, text, application&#10;&#10;Description automatically generated">
            <a:extLst>
              <a:ext uri="{FF2B5EF4-FFF2-40B4-BE49-F238E27FC236}">
                <a16:creationId xmlns:a16="http://schemas.microsoft.com/office/drawing/2014/main" id="{4DC722DA-D213-27BF-326B-74A7A7DF643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41324" y="5185302"/>
            <a:ext cx="2113326" cy="612204"/>
          </a:xfrm>
          <a:prstGeom prst="rect">
            <a:avLst/>
          </a:prstGeom>
          <a:ln>
            <a:noFill/>
          </a:ln>
        </p:spPr>
      </p:pic>
      <p:pic>
        <p:nvPicPr>
          <p:cNvPr id="34" name="Picture 33">
            <a:extLst>
              <a:ext uri="{FF2B5EF4-FFF2-40B4-BE49-F238E27FC236}">
                <a16:creationId xmlns:a16="http://schemas.microsoft.com/office/drawing/2014/main" id="{5DDEEE8E-AD32-EAEE-823E-0616A9B7B4B8}"/>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8167062" y="5375543"/>
            <a:ext cx="3790628" cy="1295910"/>
          </a:xfrm>
          <a:prstGeom prst="rect">
            <a:avLst/>
          </a:prstGeom>
          <a:ln>
            <a:solidFill>
              <a:schemeClr val="tx1"/>
            </a:solidFill>
          </a:ln>
        </p:spPr>
      </p:pic>
      <p:pic>
        <p:nvPicPr>
          <p:cNvPr id="35" name="Picture 34" descr="A picture containing text, screenshot, electronics, screen&#10;&#10;Description automatically generated">
            <a:extLst>
              <a:ext uri="{FF2B5EF4-FFF2-40B4-BE49-F238E27FC236}">
                <a16:creationId xmlns:a16="http://schemas.microsoft.com/office/drawing/2014/main" id="{85CEFE5F-8327-57F3-77A0-D1AD21194596}"/>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183966" y="5331381"/>
            <a:ext cx="2232994" cy="1265189"/>
          </a:xfrm>
          <a:prstGeom prst="rect">
            <a:avLst/>
          </a:prstGeom>
        </p:spPr>
      </p:pic>
      <p:pic>
        <p:nvPicPr>
          <p:cNvPr id="36" name="Picture 35">
            <a:extLst>
              <a:ext uri="{FF2B5EF4-FFF2-40B4-BE49-F238E27FC236}">
                <a16:creationId xmlns:a16="http://schemas.microsoft.com/office/drawing/2014/main" id="{A73F47FB-0D20-EE35-74F7-D0285E4E4C1E}"/>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600013" y="3328281"/>
            <a:ext cx="3400901" cy="1821499"/>
          </a:xfrm>
          <a:prstGeom prst="rect">
            <a:avLst/>
          </a:prstGeom>
          <a:ln>
            <a:solidFill>
              <a:schemeClr val="tx1"/>
            </a:solidFill>
          </a:ln>
        </p:spPr>
      </p:pic>
    </p:spTree>
    <p:extLst>
      <p:ext uri="{BB962C8B-B14F-4D97-AF65-F5344CB8AC3E}">
        <p14:creationId xmlns:p14="http://schemas.microsoft.com/office/powerpoint/2010/main" val="2124502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DDC0C8A-148A-7E80-C614-BF9A31B6BC49}"/>
              </a:ext>
            </a:extLst>
          </p:cNvPr>
          <p:cNvSpPr/>
          <p:nvPr/>
        </p:nvSpPr>
        <p:spPr>
          <a:xfrm>
            <a:off x="0" y="3429000"/>
            <a:ext cx="12191999" cy="3428999"/>
          </a:xfrm>
          <a:prstGeom prst="rect">
            <a:avLst/>
          </a:pr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dirty="0"/>
          </a:p>
        </p:txBody>
      </p:sp>
      <p:pic>
        <p:nvPicPr>
          <p:cNvPr id="4" name="Graphic 3">
            <a:extLst>
              <a:ext uri="{FF2B5EF4-FFF2-40B4-BE49-F238E27FC236}">
                <a16:creationId xmlns:a16="http://schemas.microsoft.com/office/drawing/2014/main" id="{D5404D08-45E4-9E65-19EA-6605390842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499" y="428992"/>
            <a:ext cx="1877595" cy="2119000"/>
          </a:xfrm>
          <a:prstGeom prst="rect">
            <a:avLst/>
          </a:prstGeom>
        </p:spPr>
      </p:pic>
      <p:sp>
        <p:nvSpPr>
          <p:cNvPr id="5" name="TextBox 4">
            <a:extLst>
              <a:ext uri="{FF2B5EF4-FFF2-40B4-BE49-F238E27FC236}">
                <a16:creationId xmlns:a16="http://schemas.microsoft.com/office/drawing/2014/main" id="{AECD48CF-2287-EECF-4BBA-1092793635BD}"/>
              </a:ext>
            </a:extLst>
          </p:cNvPr>
          <p:cNvSpPr txBox="1"/>
          <p:nvPr/>
        </p:nvSpPr>
        <p:spPr>
          <a:xfrm>
            <a:off x="3484815" y="369469"/>
            <a:ext cx="8135685" cy="707886"/>
          </a:xfrm>
          <a:prstGeom prst="rect">
            <a:avLst/>
          </a:prstGeom>
          <a:noFill/>
        </p:spPr>
        <p:txBody>
          <a:bodyPr wrap="square" rtlCol="0">
            <a:spAutoFit/>
          </a:bodyPr>
          <a:lstStyle/>
          <a:p>
            <a:r>
              <a:rPr lang="en-US" sz="4000" b="1" dirty="0">
                <a:solidFill>
                  <a:srgbClr val="440099"/>
                </a:solidFill>
                <a:latin typeface="Arial" panose="020B0604020202020204" pitchFamily="34" charset="0"/>
                <a:cs typeface="Arial" panose="020B0604020202020204" pitchFamily="34" charset="0"/>
              </a:rPr>
              <a:t>Two “flyers”</a:t>
            </a:r>
          </a:p>
        </p:txBody>
      </p:sp>
      <p:cxnSp>
        <p:nvCxnSpPr>
          <p:cNvPr id="8" name="Straight Connector 7">
            <a:extLst>
              <a:ext uri="{FF2B5EF4-FFF2-40B4-BE49-F238E27FC236}">
                <a16:creationId xmlns:a16="http://schemas.microsoft.com/office/drawing/2014/main" id="{F7F79E81-E2B0-8D75-E084-FE4847A4FC68}"/>
              </a:ext>
            </a:extLst>
          </p:cNvPr>
          <p:cNvCxnSpPr>
            <a:cxnSpLocks/>
          </p:cNvCxnSpPr>
          <p:nvPr/>
        </p:nvCxnSpPr>
        <p:spPr>
          <a:xfrm>
            <a:off x="3484816" y="1222579"/>
            <a:ext cx="7745518"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3EF819D-1455-FEA2-118E-8E203224366D}"/>
              </a:ext>
            </a:extLst>
          </p:cNvPr>
          <p:cNvSpPr txBox="1"/>
          <p:nvPr/>
        </p:nvSpPr>
        <p:spPr>
          <a:xfrm>
            <a:off x="462547" y="6393083"/>
            <a:ext cx="3374189" cy="246221"/>
          </a:xfrm>
          <a:prstGeom prst="rect">
            <a:avLst/>
          </a:prstGeom>
          <a:noFill/>
        </p:spPr>
        <p:txBody>
          <a:bodyPr wrap="square" rtlCol="0">
            <a:spAutoFit/>
          </a:bodyPr>
          <a:lstStyle/>
          <a:p>
            <a:r>
              <a:rPr lang="en-US" sz="1000" dirty="0" err="1">
                <a:solidFill>
                  <a:schemeClr val="bg1"/>
                </a:solidFill>
                <a:latin typeface="Arial" panose="020B0604020202020204" pitchFamily="34" charset="0"/>
                <a:cs typeface="Arial" panose="020B0604020202020204" pitchFamily="34" charset="0"/>
              </a:rPr>
              <a:t>SocialOffset.org</a:t>
            </a:r>
            <a:endParaRPr lang="en-US" sz="1000" dirty="0">
              <a:solidFill>
                <a:schemeClr val="bg1"/>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2B63170F-6176-5EF5-AF6D-DBE98A2E300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04357" y="1639062"/>
            <a:ext cx="3383280" cy="43375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013BB58E-6404-71C5-5B67-8EF0767296A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34940" y="1652875"/>
            <a:ext cx="3383280" cy="43099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48691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5404D08-45E4-9E65-19EA-6605390842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499" y="428992"/>
            <a:ext cx="1877595" cy="2119000"/>
          </a:xfrm>
          <a:prstGeom prst="rect">
            <a:avLst/>
          </a:prstGeom>
        </p:spPr>
      </p:pic>
      <p:sp>
        <p:nvSpPr>
          <p:cNvPr id="5" name="TextBox 4">
            <a:extLst>
              <a:ext uri="{FF2B5EF4-FFF2-40B4-BE49-F238E27FC236}">
                <a16:creationId xmlns:a16="http://schemas.microsoft.com/office/drawing/2014/main" id="{AECD48CF-2287-EECF-4BBA-1092793635BD}"/>
              </a:ext>
            </a:extLst>
          </p:cNvPr>
          <p:cNvSpPr txBox="1"/>
          <p:nvPr/>
        </p:nvSpPr>
        <p:spPr>
          <a:xfrm>
            <a:off x="3484816" y="369469"/>
            <a:ext cx="8475536" cy="646331"/>
          </a:xfrm>
          <a:prstGeom prst="rect">
            <a:avLst/>
          </a:prstGeom>
          <a:noFill/>
        </p:spPr>
        <p:txBody>
          <a:bodyPr wrap="square" rtlCol="0">
            <a:spAutoFit/>
          </a:bodyPr>
          <a:lstStyle/>
          <a:p>
            <a:r>
              <a:rPr lang="en-US" sz="3600" b="1" dirty="0">
                <a:solidFill>
                  <a:srgbClr val="440099"/>
                </a:solidFill>
                <a:latin typeface="Arial" panose="020B0604020202020204" pitchFamily="34" charset="0"/>
                <a:cs typeface="Arial" panose="020B0604020202020204" pitchFamily="34" charset="0"/>
              </a:rPr>
              <a:t>Custom Page for Event Organizers</a:t>
            </a:r>
          </a:p>
        </p:txBody>
      </p:sp>
      <p:sp>
        <p:nvSpPr>
          <p:cNvPr id="6" name="TextBox 5">
            <a:extLst>
              <a:ext uri="{FF2B5EF4-FFF2-40B4-BE49-F238E27FC236}">
                <a16:creationId xmlns:a16="http://schemas.microsoft.com/office/drawing/2014/main" id="{911CC94C-AF70-9A8B-59A1-A287B99D9A58}"/>
              </a:ext>
            </a:extLst>
          </p:cNvPr>
          <p:cNvSpPr txBox="1"/>
          <p:nvPr/>
        </p:nvSpPr>
        <p:spPr>
          <a:xfrm>
            <a:off x="3484816" y="1365420"/>
            <a:ext cx="7912265" cy="2708434"/>
          </a:xfrm>
          <a:prstGeom prst="rect">
            <a:avLst/>
          </a:prstGeom>
          <a:noFill/>
          <a:ln>
            <a:noFill/>
          </a:ln>
        </p:spPr>
        <p:txBody>
          <a:bodyPr wrap="square">
            <a:spAutoFit/>
          </a:bodyPr>
          <a:lstStyle/>
          <a:p>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We work with you to create a </a:t>
            </a:r>
            <a:r>
              <a:rPr lang="en-US" sz="1700" b="1" dirty="0" err="1">
                <a:solidFill>
                  <a:srgbClr val="440099"/>
                </a:solidFill>
                <a:latin typeface="Helvetica" pitchFamily="2" charset="0"/>
                <a:ea typeface="Calibri" panose="020F0502020204030204" pitchFamily="34" charset="0"/>
                <a:cs typeface="Arial" panose="020B0604020202020204" pitchFamily="34" charset="0"/>
              </a:rPr>
              <a:t>SocialOffset.org</a:t>
            </a:r>
            <a:r>
              <a:rPr lang="en-US" sz="1700" b="1" dirty="0">
                <a:solidFill>
                  <a:srgbClr val="440099"/>
                </a:solidFill>
                <a:latin typeface="Helvetica" pitchFamily="2" charset="0"/>
                <a:ea typeface="Calibri" panose="020F0502020204030204" pitchFamily="34" charset="0"/>
                <a:cs typeface="Arial" panose="020B0604020202020204" pitchFamily="34" charset="0"/>
              </a:rPr>
              <a:t>/events/</a:t>
            </a:r>
            <a:r>
              <a:rPr lang="en-US" sz="1700" b="1" dirty="0" err="1">
                <a:solidFill>
                  <a:srgbClr val="440099"/>
                </a:solidFill>
                <a:latin typeface="Helvetica" pitchFamily="2" charset="0"/>
                <a:ea typeface="Calibri" panose="020F0502020204030204" pitchFamily="34" charset="0"/>
                <a:cs typeface="Arial" panose="020B0604020202020204" pitchFamily="34" charset="0"/>
              </a:rPr>
              <a:t>YourEventName</a:t>
            </a:r>
            <a:r>
              <a:rPr lang="en-US" sz="1700" b="1" dirty="0">
                <a:solidFill>
                  <a:srgbClr val="440099"/>
                </a:solidFill>
                <a:latin typeface="Helvetica" pitchFamily="2" charset="0"/>
                <a:ea typeface="Calibri" panose="020F0502020204030204" pitchFamily="34" charset="0"/>
                <a:cs typeface="Arial" panose="020B0604020202020204" pitchFamily="34" charset="0"/>
              </a:rPr>
              <a:t> </a:t>
            </a:r>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custom campaign page to collect offset donations for local charities. You can identify causes and charities that align with your event/organizational values, or we can identify charities for you. </a:t>
            </a:r>
          </a:p>
          <a:p>
            <a:endPar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endParaRPr>
          </a:p>
          <a:p>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All donations are collected through the </a:t>
            </a:r>
            <a:r>
              <a:rPr lang="en-US" sz="1700" dirty="0" err="1">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SocialOffset.org</a:t>
            </a:r>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/events/</a:t>
            </a:r>
            <a:r>
              <a:rPr lang="en-US" sz="1700" dirty="0" err="1">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YourEventName</a:t>
            </a:r>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 Page site and distributed to the charity.</a:t>
            </a:r>
          </a:p>
          <a:p>
            <a:endPar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endParaRPr>
          </a:p>
          <a:p>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You have the option to include custom messaging as well as sponsor recognition.</a:t>
            </a:r>
          </a:p>
        </p:txBody>
      </p:sp>
      <p:cxnSp>
        <p:nvCxnSpPr>
          <p:cNvPr id="8" name="Straight Connector 7">
            <a:extLst>
              <a:ext uri="{FF2B5EF4-FFF2-40B4-BE49-F238E27FC236}">
                <a16:creationId xmlns:a16="http://schemas.microsoft.com/office/drawing/2014/main" id="{F7F79E81-E2B0-8D75-E084-FE4847A4FC68}"/>
              </a:ext>
            </a:extLst>
          </p:cNvPr>
          <p:cNvCxnSpPr>
            <a:cxnSpLocks/>
          </p:cNvCxnSpPr>
          <p:nvPr/>
        </p:nvCxnSpPr>
        <p:spPr>
          <a:xfrm>
            <a:off x="3484816" y="1222579"/>
            <a:ext cx="7736701"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3EF819D-1455-FEA2-118E-8E203224366D}"/>
              </a:ext>
            </a:extLst>
          </p:cNvPr>
          <p:cNvSpPr txBox="1"/>
          <p:nvPr/>
        </p:nvSpPr>
        <p:spPr>
          <a:xfrm>
            <a:off x="462547" y="6393083"/>
            <a:ext cx="3374189" cy="246221"/>
          </a:xfrm>
          <a:prstGeom prst="rect">
            <a:avLst/>
          </a:prstGeom>
          <a:noFill/>
        </p:spPr>
        <p:txBody>
          <a:bodyPr wrap="square" rtlCol="0">
            <a:spAutoFit/>
          </a:bodyPr>
          <a:lstStyle/>
          <a:p>
            <a:r>
              <a:rPr lang="en-US" sz="1000" dirty="0" err="1">
                <a:solidFill>
                  <a:srgbClr val="440099"/>
                </a:solidFill>
                <a:latin typeface="Arial" panose="020B0604020202020204" pitchFamily="34" charset="0"/>
                <a:cs typeface="Arial" panose="020B0604020202020204" pitchFamily="34" charset="0"/>
              </a:rPr>
              <a:t>SocialOffset.org</a:t>
            </a:r>
            <a:endParaRPr lang="en-US" sz="1000" dirty="0">
              <a:solidFill>
                <a:srgbClr val="440099"/>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1B4DDFC5-FC22-1EA8-CBB8-9D73B41EC4CF}"/>
              </a:ext>
            </a:extLst>
          </p:cNvPr>
          <p:cNvSpPr txBox="1"/>
          <p:nvPr/>
        </p:nvSpPr>
        <p:spPr>
          <a:xfrm>
            <a:off x="3484818" y="5303192"/>
            <a:ext cx="3764545" cy="923330"/>
          </a:xfrm>
          <a:prstGeom prst="rect">
            <a:avLst/>
          </a:prstGeom>
          <a:noFill/>
          <a:ln>
            <a:noFill/>
          </a:ln>
        </p:spPr>
        <p:txBody>
          <a:bodyPr wrap="square">
            <a:spAutoFit/>
          </a:bodyPr>
          <a:lstStyle/>
          <a:p>
            <a:pPr algn="ctr"/>
            <a:r>
              <a:rPr lang="en-US" b="1" dirty="0">
                <a:solidFill>
                  <a:srgbClr val="440099"/>
                </a:solidFill>
                <a:latin typeface="Arial" panose="020B0604020202020204" pitchFamily="34" charset="0"/>
                <a:ea typeface="Calibri" panose="020F0502020204030204" pitchFamily="34" charset="0"/>
                <a:cs typeface="Arial" panose="020B0604020202020204" pitchFamily="34" charset="0"/>
              </a:rPr>
              <a:t>Nonprofits, including Associations</a:t>
            </a:r>
          </a:p>
          <a:p>
            <a:pPr algn="ctr"/>
            <a:r>
              <a:rPr lang="en-US" dirty="0">
                <a:solidFill>
                  <a:srgbClr val="440099"/>
                </a:solidFill>
                <a:latin typeface="Arial" panose="020B0604020202020204" pitchFamily="34" charset="0"/>
                <a:ea typeface="Calibri" panose="020F0502020204030204" pitchFamily="34" charset="0"/>
                <a:cs typeface="Arial" panose="020B0604020202020204" pitchFamily="34" charset="0"/>
              </a:rPr>
              <a:t>$750 per event page</a:t>
            </a:r>
          </a:p>
        </p:txBody>
      </p:sp>
      <p:cxnSp>
        <p:nvCxnSpPr>
          <p:cNvPr id="13" name="Straight Connector 12">
            <a:extLst>
              <a:ext uri="{FF2B5EF4-FFF2-40B4-BE49-F238E27FC236}">
                <a16:creationId xmlns:a16="http://schemas.microsoft.com/office/drawing/2014/main" id="{F0A8AA74-7DF7-981E-182E-85400135D4AA}"/>
              </a:ext>
            </a:extLst>
          </p:cNvPr>
          <p:cNvCxnSpPr>
            <a:cxnSpLocks/>
          </p:cNvCxnSpPr>
          <p:nvPr/>
        </p:nvCxnSpPr>
        <p:spPr>
          <a:xfrm>
            <a:off x="3484816" y="4346170"/>
            <a:ext cx="7736701"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679AEA4-A0C5-6A7E-DBE8-F7CC19F8DEFC}"/>
              </a:ext>
            </a:extLst>
          </p:cNvPr>
          <p:cNvSpPr txBox="1"/>
          <p:nvPr/>
        </p:nvSpPr>
        <p:spPr>
          <a:xfrm>
            <a:off x="3484816" y="4493818"/>
            <a:ext cx="7736700" cy="646331"/>
          </a:xfrm>
          <a:prstGeom prst="rect">
            <a:avLst/>
          </a:prstGeom>
          <a:noFill/>
          <a:ln>
            <a:noFill/>
          </a:ln>
        </p:spPr>
        <p:txBody>
          <a:bodyPr wrap="square">
            <a:spAutoFit/>
          </a:bodyPr>
          <a:lstStyle/>
          <a:p>
            <a:pPr algn="ctr"/>
            <a:r>
              <a:rPr lang="en-US"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A flat fee is charged to cover the administrative costs of site build, </a:t>
            </a:r>
            <a:br>
              <a:rPr lang="en-US"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br>
            <a:r>
              <a:rPr lang="en-US"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hosting, and credit card fees.</a:t>
            </a:r>
          </a:p>
        </p:txBody>
      </p:sp>
      <p:sp>
        <p:nvSpPr>
          <p:cNvPr id="17" name="TextBox 16">
            <a:extLst>
              <a:ext uri="{FF2B5EF4-FFF2-40B4-BE49-F238E27FC236}">
                <a16:creationId xmlns:a16="http://schemas.microsoft.com/office/drawing/2014/main" id="{FF0513F3-DF9F-E1F9-753B-6136C8E76D1A}"/>
              </a:ext>
            </a:extLst>
          </p:cNvPr>
          <p:cNvSpPr txBox="1"/>
          <p:nvPr/>
        </p:nvSpPr>
        <p:spPr>
          <a:xfrm>
            <a:off x="7603276" y="5303192"/>
            <a:ext cx="3640187" cy="923330"/>
          </a:xfrm>
          <a:prstGeom prst="rect">
            <a:avLst/>
          </a:prstGeom>
          <a:noFill/>
          <a:ln>
            <a:noFill/>
          </a:ln>
        </p:spPr>
        <p:txBody>
          <a:bodyPr wrap="square">
            <a:spAutoFit/>
          </a:bodyPr>
          <a:lstStyle/>
          <a:p>
            <a:pPr algn="ctr"/>
            <a:r>
              <a:rPr lang="en-US" b="1" dirty="0">
                <a:solidFill>
                  <a:srgbClr val="440099"/>
                </a:solidFill>
                <a:latin typeface="Arial" panose="020B0604020202020204" pitchFamily="34" charset="0"/>
                <a:ea typeface="Calibri" panose="020F0502020204030204" pitchFamily="34" charset="0"/>
                <a:cs typeface="Arial" panose="020B0604020202020204" pitchFamily="34" charset="0"/>
              </a:rPr>
              <a:t>For-profit Corporations and Other Businesses</a:t>
            </a:r>
          </a:p>
          <a:p>
            <a:pPr algn="ctr"/>
            <a:r>
              <a:rPr lang="en-US" dirty="0">
                <a:solidFill>
                  <a:srgbClr val="440099"/>
                </a:solidFill>
                <a:latin typeface="Arial" panose="020B0604020202020204" pitchFamily="34" charset="0"/>
                <a:ea typeface="Calibri" panose="020F0502020204030204" pitchFamily="34" charset="0"/>
                <a:cs typeface="Arial" panose="020B0604020202020204" pitchFamily="34" charset="0"/>
              </a:rPr>
              <a:t>$1500 per event page</a:t>
            </a:r>
          </a:p>
        </p:txBody>
      </p:sp>
      <p:cxnSp>
        <p:nvCxnSpPr>
          <p:cNvPr id="21" name="Straight Connector 20">
            <a:extLst>
              <a:ext uri="{FF2B5EF4-FFF2-40B4-BE49-F238E27FC236}">
                <a16:creationId xmlns:a16="http://schemas.microsoft.com/office/drawing/2014/main" id="{2799E6BA-F7BE-B94E-B9A2-F1F172BE5B1D}"/>
              </a:ext>
            </a:extLst>
          </p:cNvPr>
          <p:cNvCxnSpPr>
            <a:cxnSpLocks/>
          </p:cNvCxnSpPr>
          <p:nvPr/>
        </p:nvCxnSpPr>
        <p:spPr>
          <a:xfrm>
            <a:off x="3484816" y="6341066"/>
            <a:ext cx="7736701"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4186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5404D08-45E4-9E65-19EA-6605390842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499" y="428992"/>
            <a:ext cx="1877595" cy="2119000"/>
          </a:xfrm>
          <a:prstGeom prst="rect">
            <a:avLst/>
          </a:prstGeom>
        </p:spPr>
      </p:pic>
      <p:sp>
        <p:nvSpPr>
          <p:cNvPr id="5" name="TextBox 4">
            <a:extLst>
              <a:ext uri="{FF2B5EF4-FFF2-40B4-BE49-F238E27FC236}">
                <a16:creationId xmlns:a16="http://schemas.microsoft.com/office/drawing/2014/main" id="{AECD48CF-2287-EECF-4BBA-1092793635BD}"/>
              </a:ext>
            </a:extLst>
          </p:cNvPr>
          <p:cNvSpPr txBox="1"/>
          <p:nvPr/>
        </p:nvSpPr>
        <p:spPr>
          <a:xfrm>
            <a:off x="3484816" y="369469"/>
            <a:ext cx="8475536" cy="646331"/>
          </a:xfrm>
          <a:prstGeom prst="rect">
            <a:avLst/>
          </a:prstGeom>
          <a:noFill/>
        </p:spPr>
        <p:txBody>
          <a:bodyPr wrap="square" rtlCol="0">
            <a:spAutoFit/>
          </a:bodyPr>
          <a:lstStyle/>
          <a:p>
            <a:r>
              <a:rPr lang="en-US" sz="3600" b="1" dirty="0">
                <a:solidFill>
                  <a:srgbClr val="440099"/>
                </a:solidFill>
                <a:latin typeface="Arial" panose="020B0604020202020204" pitchFamily="34" charset="0"/>
                <a:cs typeface="Arial" panose="020B0604020202020204" pitchFamily="34" charset="0"/>
              </a:rPr>
              <a:t>Current Events</a:t>
            </a:r>
          </a:p>
        </p:txBody>
      </p:sp>
      <p:cxnSp>
        <p:nvCxnSpPr>
          <p:cNvPr id="8" name="Straight Connector 7">
            <a:extLst>
              <a:ext uri="{FF2B5EF4-FFF2-40B4-BE49-F238E27FC236}">
                <a16:creationId xmlns:a16="http://schemas.microsoft.com/office/drawing/2014/main" id="{F7F79E81-E2B0-8D75-E084-FE4847A4FC68}"/>
              </a:ext>
            </a:extLst>
          </p:cNvPr>
          <p:cNvCxnSpPr>
            <a:cxnSpLocks/>
          </p:cNvCxnSpPr>
          <p:nvPr/>
        </p:nvCxnSpPr>
        <p:spPr>
          <a:xfrm>
            <a:off x="3484816" y="1222579"/>
            <a:ext cx="7736701"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3EF819D-1455-FEA2-118E-8E203224366D}"/>
              </a:ext>
            </a:extLst>
          </p:cNvPr>
          <p:cNvSpPr txBox="1"/>
          <p:nvPr/>
        </p:nvSpPr>
        <p:spPr>
          <a:xfrm>
            <a:off x="462547" y="6393083"/>
            <a:ext cx="3374189" cy="246221"/>
          </a:xfrm>
          <a:prstGeom prst="rect">
            <a:avLst/>
          </a:prstGeom>
          <a:noFill/>
        </p:spPr>
        <p:txBody>
          <a:bodyPr wrap="square" rtlCol="0">
            <a:spAutoFit/>
          </a:bodyPr>
          <a:lstStyle/>
          <a:p>
            <a:r>
              <a:rPr lang="en-US" sz="1000" dirty="0" err="1">
                <a:solidFill>
                  <a:srgbClr val="440099"/>
                </a:solidFill>
                <a:latin typeface="Arial" panose="020B0604020202020204" pitchFamily="34" charset="0"/>
                <a:cs typeface="Arial" panose="020B0604020202020204" pitchFamily="34" charset="0"/>
              </a:rPr>
              <a:t>SocialOffset.org</a:t>
            </a:r>
            <a:endParaRPr lang="en-US" sz="1000" dirty="0">
              <a:solidFill>
                <a:srgbClr val="440099"/>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090C42FE-696C-2515-FE37-17CDEA184E3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25441" y="298845"/>
            <a:ext cx="3203618" cy="609423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43324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5404D08-45E4-9E65-19EA-6605390842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499" y="428992"/>
            <a:ext cx="1877595" cy="2119000"/>
          </a:xfrm>
          <a:prstGeom prst="rect">
            <a:avLst/>
          </a:prstGeom>
        </p:spPr>
      </p:pic>
      <p:sp>
        <p:nvSpPr>
          <p:cNvPr id="5" name="TextBox 4">
            <a:extLst>
              <a:ext uri="{FF2B5EF4-FFF2-40B4-BE49-F238E27FC236}">
                <a16:creationId xmlns:a16="http://schemas.microsoft.com/office/drawing/2014/main" id="{AECD48CF-2287-EECF-4BBA-1092793635BD}"/>
              </a:ext>
            </a:extLst>
          </p:cNvPr>
          <p:cNvSpPr txBox="1"/>
          <p:nvPr/>
        </p:nvSpPr>
        <p:spPr>
          <a:xfrm>
            <a:off x="3484816" y="369469"/>
            <a:ext cx="8475536" cy="646331"/>
          </a:xfrm>
          <a:prstGeom prst="rect">
            <a:avLst/>
          </a:prstGeom>
          <a:noFill/>
        </p:spPr>
        <p:txBody>
          <a:bodyPr wrap="square" rtlCol="0">
            <a:spAutoFit/>
          </a:bodyPr>
          <a:lstStyle/>
          <a:p>
            <a:r>
              <a:rPr lang="en-US" sz="3600" b="1" dirty="0">
                <a:solidFill>
                  <a:srgbClr val="440099"/>
                </a:solidFill>
                <a:latin typeface="Arial" panose="020B0604020202020204" pitchFamily="34" charset="0"/>
                <a:cs typeface="Arial" panose="020B0604020202020204" pitchFamily="34" charset="0"/>
              </a:rPr>
              <a:t>Custom City Page for Destinations</a:t>
            </a:r>
          </a:p>
        </p:txBody>
      </p:sp>
      <p:sp>
        <p:nvSpPr>
          <p:cNvPr id="6" name="TextBox 5">
            <a:extLst>
              <a:ext uri="{FF2B5EF4-FFF2-40B4-BE49-F238E27FC236}">
                <a16:creationId xmlns:a16="http://schemas.microsoft.com/office/drawing/2014/main" id="{911CC94C-AF70-9A8B-59A1-A287B99D9A58}"/>
              </a:ext>
            </a:extLst>
          </p:cNvPr>
          <p:cNvSpPr txBox="1"/>
          <p:nvPr/>
        </p:nvSpPr>
        <p:spPr>
          <a:xfrm>
            <a:off x="3484817" y="1365420"/>
            <a:ext cx="4357077" cy="3416320"/>
          </a:xfrm>
          <a:prstGeom prst="rect">
            <a:avLst/>
          </a:prstGeom>
          <a:noFill/>
          <a:ln>
            <a:noFill/>
          </a:ln>
        </p:spPr>
        <p:txBody>
          <a:bodyPr wrap="square">
            <a:spAutoFit/>
          </a:bodyPr>
          <a:lstStyle/>
          <a:p>
            <a:r>
              <a:rPr lang="en-US"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We work with you to create a </a:t>
            </a:r>
            <a:r>
              <a:rPr lang="en-US" b="1" dirty="0" err="1">
                <a:solidFill>
                  <a:srgbClr val="440099"/>
                </a:solidFill>
                <a:latin typeface="Helvetica" pitchFamily="2" charset="0"/>
                <a:ea typeface="Calibri" panose="020F0502020204030204" pitchFamily="34" charset="0"/>
                <a:cs typeface="Arial" panose="020B0604020202020204" pitchFamily="34" charset="0"/>
              </a:rPr>
              <a:t>SocialOffset.org</a:t>
            </a:r>
            <a:r>
              <a:rPr lang="en-US" b="1" dirty="0">
                <a:solidFill>
                  <a:srgbClr val="440099"/>
                </a:solidFill>
                <a:latin typeface="Helvetica" pitchFamily="2" charset="0"/>
                <a:ea typeface="Calibri" panose="020F0502020204030204" pitchFamily="34" charset="0"/>
                <a:cs typeface="Arial" panose="020B0604020202020204" pitchFamily="34" charset="0"/>
              </a:rPr>
              <a:t>/partners/</a:t>
            </a:r>
            <a:r>
              <a:rPr lang="en-US" b="1" dirty="0" err="1">
                <a:solidFill>
                  <a:srgbClr val="440099"/>
                </a:solidFill>
                <a:latin typeface="Helvetica" pitchFamily="2" charset="0"/>
                <a:ea typeface="Calibri" panose="020F0502020204030204" pitchFamily="34" charset="0"/>
                <a:cs typeface="Arial" panose="020B0604020202020204" pitchFamily="34" charset="0"/>
              </a:rPr>
              <a:t>YourCity</a:t>
            </a:r>
            <a:r>
              <a:rPr lang="en-US" b="1" dirty="0">
                <a:solidFill>
                  <a:srgbClr val="440099"/>
                </a:solidFill>
                <a:latin typeface="Helvetica" pitchFamily="2" charset="0"/>
                <a:ea typeface="Calibri" panose="020F0502020204030204" pitchFamily="34" charset="0"/>
                <a:cs typeface="Arial" panose="020B0604020202020204" pitchFamily="34" charset="0"/>
              </a:rPr>
              <a:t> </a:t>
            </a:r>
            <a:r>
              <a:rPr lang="en-US"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custom webpage to highlight your commitment to support local causes. You can showcase charities you are already working with, or we can work with you to identify and vet local charities. </a:t>
            </a:r>
          </a:p>
          <a:p>
            <a:endParaRPr lang="en-US"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endParaRPr>
          </a:p>
          <a:p>
            <a:r>
              <a:rPr lang="en-US"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You also have the option to sponsor an event page for any potential event business coming into your city. </a:t>
            </a:r>
          </a:p>
        </p:txBody>
      </p:sp>
      <p:cxnSp>
        <p:nvCxnSpPr>
          <p:cNvPr id="8" name="Straight Connector 7">
            <a:extLst>
              <a:ext uri="{FF2B5EF4-FFF2-40B4-BE49-F238E27FC236}">
                <a16:creationId xmlns:a16="http://schemas.microsoft.com/office/drawing/2014/main" id="{F7F79E81-E2B0-8D75-E084-FE4847A4FC68}"/>
              </a:ext>
            </a:extLst>
          </p:cNvPr>
          <p:cNvCxnSpPr>
            <a:cxnSpLocks/>
          </p:cNvCxnSpPr>
          <p:nvPr/>
        </p:nvCxnSpPr>
        <p:spPr>
          <a:xfrm>
            <a:off x="3484816" y="1222579"/>
            <a:ext cx="7736701"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3EF819D-1455-FEA2-118E-8E203224366D}"/>
              </a:ext>
            </a:extLst>
          </p:cNvPr>
          <p:cNvSpPr txBox="1"/>
          <p:nvPr/>
        </p:nvSpPr>
        <p:spPr>
          <a:xfrm>
            <a:off x="462547" y="6393083"/>
            <a:ext cx="3374189" cy="246221"/>
          </a:xfrm>
          <a:prstGeom prst="rect">
            <a:avLst/>
          </a:prstGeom>
          <a:noFill/>
        </p:spPr>
        <p:txBody>
          <a:bodyPr wrap="square" rtlCol="0">
            <a:spAutoFit/>
          </a:bodyPr>
          <a:lstStyle/>
          <a:p>
            <a:r>
              <a:rPr lang="en-US" sz="1000" dirty="0" err="1">
                <a:solidFill>
                  <a:srgbClr val="440099"/>
                </a:solidFill>
                <a:latin typeface="Arial" panose="020B0604020202020204" pitchFamily="34" charset="0"/>
                <a:cs typeface="Arial" panose="020B0604020202020204" pitchFamily="34" charset="0"/>
              </a:rPr>
              <a:t>SocialOffset.org</a:t>
            </a:r>
            <a:endParaRPr lang="en-US" sz="1000" dirty="0">
              <a:solidFill>
                <a:srgbClr val="440099"/>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C05AD83F-3F73-D76B-CA9A-FDCC48A6AD3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11775" y="1590064"/>
            <a:ext cx="3109742" cy="4045357"/>
          </a:xfrm>
          <a:prstGeom prst="rect">
            <a:avLst/>
          </a:prstGeom>
          <a:ln>
            <a:noFill/>
          </a:ln>
          <a:effectLst>
            <a:outerShdw blurRad="190500" algn="tl" rotWithShape="0">
              <a:srgbClr val="000000">
                <a:alpha val="70000"/>
              </a:srgbClr>
            </a:outerShdw>
          </a:effectLst>
        </p:spPr>
      </p:pic>
      <p:sp>
        <p:nvSpPr>
          <p:cNvPr id="12" name="TextBox 11">
            <a:extLst>
              <a:ext uri="{FF2B5EF4-FFF2-40B4-BE49-F238E27FC236}">
                <a16:creationId xmlns:a16="http://schemas.microsoft.com/office/drawing/2014/main" id="{1B4DDFC5-FC22-1EA8-CBB8-9D73B41EC4CF}"/>
              </a:ext>
            </a:extLst>
          </p:cNvPr>
          <p:cNvSpPr txBox="1"/>
          <p:nvPr/>
        </p:nvSpPr>
        <p:spPr>
          <a:xfrm>
            <a:off x="3484817" y="5118118"/>
            <a:ext cx="4357077" cy="646331"/>
          </a:xfrm>
          <a:prstGeom prst="rect">
            <a:avLst/>
          </a:prstGeom>
          <a:noFill/>
          <a:ln>
            <a:noFill/>
          </a:ln>
        </p:spPr>
        <p:txBody>
          <a:bodyPr wrap="square">
            <a:spAutoFit/>
          </a:bodyPr>
          <a:lstStyle/>
          <a:p>
            <a:r>
              <a:rPr lang="en-US" b="1" dirty="0">
                <a:solidFill>
                  <a:srgbClr val="440099"/>
                </a:solidFill>
                <a:latin typeface="Arial" panose="020B0604020202020204" pitchFamily="34" charset="0"/>
                <a:ea typeface="Calibri" panose="020F0502020204030204" pitchFamily="34" charset="0"/>
                <a:cs typeface="Arial" panose="020B0604020202020204" pitchFamily="34" charset="0"/>
              </a:rPr>
              <a:t>Partner investments range </a:t>
            </a:r>
          </a:p>
          <a:p>
            <a:r>
              <a:rPr lang="en-US" b="1" dirty="0">
                <a:solidFill>
                  <a:srgbClr val="440099"/>
                </a:solidFill>
                <a:latin typeface="Arial" panose="020B0604020202020204" pitchFamily="34" charset="0"/>
                <a:ea typeface="Calibri" panose="020F0502020204030204" pitchFamily="34" charset="0"/>
                <a:cs typeface="Arial" panose="020B0604020202020204" pitchFamily="34" charset="0"/>
              </a:rPr>
              <a:t>from $5,000 to $10,000.</a:t>
            </a:r>
          </a:p>
        </p:txBody>
      </p:sp>
      <p:cxnSp>
        <p:nvCxnSpPr>
          <p:cNvPr id="13" name="Straight Connector 12">
            <a:extLst>
              <a:ext uri="{FF2B5EF4-FFF2-40B4-BE49-F238E27FC236}">
                <a16:creationId xmlns:a16="http://schemas.microsoft.com/office/drawing/2014/main" id="{F0A8AA74-7DF7-981E-182E-85400135D4AA}"/>
              </a:ext>
            </a:extLst>
          </p:cNvPr>
          <p:cNvCxnSpPr>
            <a:cxnSpLocks/>
          </p:cNvCxnSpPr>
          <p:nvPr/>
        </p:nvCxnSpPr>
        <p:spPr>
          <a:xfrm>
            <a:off x="3484816" y="4967961"/>
            <a:ext cx="4101046"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DA0474D-7398-D130-3A7E-4E754A47F7ED}"/>
              </a:ext>
            </a:extLst>
          </p:cNvPr>
          <p:cNvCxnSpPr>
            <a:cxnSpLocks/>
          </p:cNvCxnSpPr>
          <p:nvPr/>
        </p:nvCxnSpPr>
        <p:spPr>
          <a:xfrm>
            <a:off x="3484816" y="5962828"/>
            <a:ext cx="4101046"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8659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5404D08-45E4-9E65-19EA-6605390842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499" y="428992"/>
            <a:ext cx="1877595" cy="2119000"/>
          </a:xfrm>
          <a:prstGeom prst="rect">
            <a:avLst/>
          </a:prstGeom>
        </p:spPr>
      </p:pic>
      <p:sp>
        <p:nvSpPr>
          <p:cNvPr id="6" name="TextBox 5">
            <a:extLst>
              <a:ext uri="{FF2B5EF4-FFF2-40B4-BE49-F238E27FC236}">
                <a16:creationId xmlns:a16="http://schemas.microsoft.com/office/drawing/2014/main" id="{911CC94C-AF70-9A8B-59A1-A287B99D9A58}"/>
              </a:ext>
            </a:extLst>
          </p:cNvPr>
          <p:cNvSpPr txBox="1"/>
          <p:nvPr/>
        </p:nvSpPr>
        <p:spPr>
          <a:xfrm>
            <a:off x="4376057" y="1365420"/>
            <a:ext cx="7353396" cy="5062924"/>
          </a:xfrm>
          <a:prstGeom prst="rect">
            <a:avLst/>
          </a:prstGeom>
          <a:noFill/>
          <a:ln>
            <a:noFill/>
          </a:ln>
        </p:spPr>
        <p:txBody>
          <a:bodyPr wrap="square">
            <a:spAutoFit/>
          </a:bodyPr>
          <a:lstStyle/>
          <a:p>
            <a:r>
              <a:rPr lang="en-US" sz="1700" b="1" dirty="0">
                <a:solidFill>
                  <a:srgbClr val="E15426"/>
                </a:solidFill>
                <a:latin typeface="Helvetica" pitchFamily="2" charset="0"/>
                <a:ea typeface="Calibri" panose="020F0502020204030204" pitchFamily="34" charset="0"/>
                <a:cs typeface="Arial" panose="020B0604020202020204" pitchFamily="34" charset="0"/>
              </a:rPr>
              <a:t>Isn’t boycotting the destination making more of an impact?</a:t>
            </a:r>
            <a:br>
              <a:rPr lang="en-US" sz="1700" b="1" dirty="0">
                <a:solidFill>
                  <a:srgbClr val="E15426"/>
                </a:solidFill>
                <a:latin typeface="Helvetica" pitchFamily="2" charset="0"/>
                <a:ea typeface="Calibri" panose="020F0502020204030204" pitchFamily="34" charset="0"/>
                <a:cs typeface="Arial" panose="020B0604020202020204" pitchFamily="34" charset="0"/>
              </a:rPr>
            </a:br>
            <a:endParaRPr lang="en-US" sz="1700" b="1" dirty="0">
              <a:solidFill>
                <a:srgbClr val="E15426"/>
              </a:solidFill>
              <a:latin typeface="Helvetica" pitchFamily="2"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Canceling an event hurts the people who need help the most. Many hospitality workers are only paid when an event is in town. For example, in Nashville, 73% of the hospitality housekeeping staff are women. An event boycott would have a huge negative impact on this local community.  </a:t>
            </a:r>
          </a:p>
          <a:p>
            <a:pPr marL="285750" indent="-285750">
              <a:buFont typeface="Arial" panose="020B0604020202020204" pitchFamily="34" charset="0"/>
              <a:buChar char="•"/>
            </a:pPr>
            <a:endPar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In addition, boycotting a destination only serves to create further division. Events are about bringing people together and when a city is left out, then members and the public are left behind.</a:t>
            </a:r>
          </a:p>
          <a:p>
            <a:pPr marL="285750" indent="-285750">
              <a:buFont typeface="Arial" panose="020B0604020202020204" pitchFamily="34" charset="0"/>
              <a:buChar char="•"/>
            </a:pPr>
            <a:endPar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Also, </a:t>
            </a:r>
            <a:r>
              <a:rPr lang="en-US" sz="1700" dirty="0">
                <a:solidFill>
                  <a:srgbClr val="E15426"/>
                </a:solidFill>
                <a:latin typeface="Helvetica Neue Medium" panose="02000503000000020004" pitchFamily="2" charset="0"/>
                <a:ea typeface="Helvetica Neue Medium" panose="02000503000000020004" pitchFamily="2" charset="0"/>
                <a:cs typeface="Helvetica Neue Medium" panose="02000503000000020004" pitchFamily="2" charset="0"/>
              </a:rPr>
              <a:t>research conducted by Destinations International </a:t>
            </a:r>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shows that event boycotts are not effective in making social change. </a:t>
            </a:r>
          </a:p>
          <a:p>
            <a:pPr marL="285750" indent="-285750">
              <a:buFont typeface="Arial" panose="020B0604020202020204" pitchFamily="34" charset="0"/>
              <a:buChar char="•"/>
            </a:pPr>
            <a:endPar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We believe in doing something over doing nothing. Our analogy is that boycotting is like taking your ball and going home. Using </a:t>
            </a:r>
            <a:r>
              <a:rPr lang="en-US" sz="1700" dirty="0" err="1">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SocialOffset</a:t>
            </a:r>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 and attending a meeting in a state you don’t agree with is like staying, playing ball, and making the playground a better place.</a:t>
            </a:r>
          </a:p>
        </p:txBody>
      </p:sp>
      <p:cxnSp>
        <p:nvCxnSpPr>
          <p:cNvPr id="8" name="Straight Connector 7">
            <a:extLst>
              <a:ext uri="{FF2B5EF4-FFF2-40B4-BE49-F238E27FC236}">
                <a16:creationId xmlns:a16="http://schemas.microsoft.com/office/drawing/2014/main" id="{F7F79E81-E2B0-8D75-E084-FE4847A4FC68}"/>
              </a:ext>
            </a:extLst>
          </p:cNvPr>
          <p:cNvCxnSpPr>
            <a:cxnSpLocks/>
          </p:cNvCxnSpPr>
          <p:nvPr/>
        </p:nvCxnSpPr>
        <p:spPr>
          <a:xfrm>
            <a:off x="3484816" y="1222579"/>
            <a:ext cx="8190243"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3EF819D-1455-FEA2-118E-8E203224366D}"/>
              </a:ext>
            </a:extLst>
          </p:cNvPr>
          <p:cNvSpPr txBox="1"/>
          <p:nvPr/>
        </p:nvSpPr>
        <p:spPr>
          <a:xfrm>
            <a:off x="462547" y="6393083"/>
            <a:ext cx="3374189" cy="246221"/>
          </a:xfrm>
          <a:prstGeom prst="rect">
            <a:avLst/>
          </a:prstGeom>
          <a:noFill/>
        </p:spPr>
        <p:txBody>
          <a:bodyPr wrap="square" rtlCol="0">
            <a:spAutoFit/>
          </a:bodyPr>
          <a:lstStyle/>
          <a:p>
            <a:r>
              <a:rPr lang="en-US" sz="1000" dirty="0" err="1">
                <a:solidFill>
                  <a:srgbClr val="440099"/>
                </a:solidFill>
                <a:latin typeface="Arial" panose="020B0604020202020204" pitchFamily="34" charset="0"/>
                <a:cs typeface="Arial" panose="020B0604020202020204" pitchFamily="34" charset="0"/>
              </a:rPr>
              <a:t>SocialOffset.org</a:t>
            </a:r>
            <a:endParaRPr lang="en-US" sz="1000" dirty="0">
              <a:solidFill>
                <a:srgbClr val="440099"/>
              </a:solidFill>
              <a:latin typeface="Arial" panose="020B0604020202020204" pitchFamily="34" charset="0"/>
              <a:cs typeface="Arial" panose="020B0604020202020204" pitchFamily="34" charset="0"/>
            </a:endParaRPr>
          </a:p>
        </p:txBody>
      </p:sp>
      <p:pic>
        <p:nvPicPr>
          <p:cNvPr id="10" name="Graphic 9">
            <a:extLst>
              <a:ext uri="{FF2B5EF4-FFF2-40B4-BE49-F238E27FC236}">
                <a16:creationId xmlns:a16="http://schemas.microsoft.com/office/drawing/2014/main" id="{271F3017-B642-B484-7366-448837D476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08942" y="1441470"/>
            <a:ext cx="655587" cy="573639"/>
          </a:xfrm>
          <a:prstGeom prst="rect">
            <a:avLst/>
          </a:prstGeom>
        </p:spPr>
      </p:pic>
      <p:sp>
        <p:nvSpPr>
          <p:cNvPr id="2" name="TextBox 1">
            <a:extLst>
              <a:ext uri="{FF2B5EF4-FFF2-40B4-BE49-F238E27FC236}">
                <a16:creationId xmlns:a16="http://schemas.microsoft.com/office/drawing/2014/main" id="{F95AFEC8-CF20-E484-5942-EC0DA3D915DB}"/>
              </a:ext>
            </a:extLst>
          </p:cNvPr>
          <p:cNvSpPr txBox="1"/>
          <p:nvPr/>
        </p:nvSpPr>
        <p:spPr>
          <a:xfrm>
            <a:off x="3484816" y="369469"/>
            <a:ext cx="6866192" cy="646331"/>
          </a:xfrm>
          <a:prstGeom prst="rect">
            <a:avLst/>
          </a:prstGeom>
          <a:noFill/>
        </p:spPr>
        <p:txBody>
          <a:bodyPr wrap="square" rtlCol="0">
            <a:spAutoFit/>
          </a:bodyPr>
          <a:lstStyle/>
          <a:p>
            <a:r>
              <a:rPr lang="en-US" sz="3600" b="1" dirty="0">
                <a:solidFill>
                  <a:srgbClr val="440099"/>
                </a:solidFill>
                <a:latin typeface="Arial" panose="020B0604020202020204" pitchFamily="34" charset="0"/>
                <a:cs typeface="Arial" panose="020B0604020202020204" pitchFamily="34" charset="0"/>
              </a:rPr>
              <a:t>FAQs</a:t>
            </a:r>
          </a:p>
        </p:txBody>
      </p:sp>
    </p:spTree>
    <p:extLst>
      <p:ext uri="{BB962C8B-B14F-4D97-AF65-F5344CB8AC3E}">
        <p14:creationId xmlns:p14="http://schemas.microsoft.com/office/powerpoint/2010/main" val="1479401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5404D08-45E4-9E65-19EA-6605390842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499" y="428992"/>
            <a:ext cx="1877595" cy="2119000"/>
          </a:xfrm>
          <a:prstGeom prst="rect">
            <a:avLst/>
          </a:prstGeom>
        </p:spPr>
      </p:pic>
      <p:sp>
        <p:nvSpPr>
          <p:cNvPr id="5" name="TextBox 4">
            <a:extLst>
              <a:ext uri="{FF2B5EF4-FFF2-40B4-BE49-F238E27FC236}">
                <a16:creationId xmlns:a16="http://schemas.microsoft.com/office/drawing/2014/main" id="{AECD48CF-2287-EECF-4BBA-1092793635BD}"/>
              </a:ext>
            </a:extLst>
          </p:cNvPr>
          <p:cNvSpPr txBox="1"/>
          <p:nvPr/>
        </p:nvSpPr>
        <p:spPr>
          <a:xfrm>
            <a:off x="3484816" y="369469"/>
            <a:ext cx="6866192" cy="646331"/>
          </a:xfrm>
          <a:prstGeom prst="rect">
            <a:avLst/>
          </a:prstGeom>
          <a:noFill/>
        </p:spPr>
        <p:txBody>
          <a:bodyPr wrap="square" rtlCol="0">
            <a:spAutoFit/>
          </a:bodyPr>
          <a:lstStyle/>
          <a:p>
            <a:r>
              <a:rPr lang="en-US" sz="3600" b="1" dirty="0">
                <a:solidFill>
                  <a:srgbClr val="440099"/>
                </a:solidFill>
                <a:latin typeface="Arial" panose="020B0604020202020204" pitchFamily="34" charset="0"/>
                <a:cs typeface="Arial" panose="020B0604020202020204" pitchFamily="34" charset="0"/>
              </a:rPr>
              <a:t>FAQs</a:t>
            </a:r>
          </a:p>
        </p:txBody>
      </p:sp>
      <p:sp>
        <p:nvSpPr>
          <p:cNvPr id="6" name="TextBox 5">
            <a:extLst>
              <a:ext uri="{FF2B5EF4-FFF2-40B4-BE49-F238E27FC236}">
                <a16:creationId xmlns:a16="http://schemas.microsoft.com/office/drawing/2014/main" id="{911CC94C-AF70-9A8B-59A1-A287B99D9A58}"/>
              </a:ext>
            </a:extLst>
          </p:cNvPr>
          <p:cNvSpPr txBox="1"/>
          <p:nvPr/>
        </p:nvSpPr>
        <p:spPr>
          <a:xfrm>
            <a:off x="4376057" y="1365420"/>
            <a:ext cx="7040880" cy="4539704"/>
          </a:xfrm>
          <a:prstGeom prst="rect">
            <a:avLst/>
          </a:prstGeom>
          <a:noFill/>
          <a:ln>
            <a:noFill/>
          </a:ln>
        </p:spPr>
        <p:txBody>
          <a:bodyPr wrap="square">
            <a:spAutoFit/>
          </a:bodyPr>
          <a:lstStyle/>
          <a:p>
            <a:r>
              <a:rPr lang="en-US" sz="1700" b="1" dirty="0">
                <a:solidFill>
                  <a:srgbClr val="E15426"/>
                </a:solidFill>
                <a:latin typeface="Helvetica" pitchFamily="2" charset="0"/>
                <a:ea typeface="Calibri" panose="020F0502020204030204" pitchFamily="34" charset="0"/>
                <a:cs typeface="Arial" panose="020B0604020202020204" pitchFamily="34" charset="0"/>
              </a:rPr>
              <a:t>How does </a:t>
            </a:r>
            <a:r>
              <a:rPr lang="en-US" sz="1700" b="1" dirty="0" err="1">
                <a:solidFill>
                  <a:srgbClr val="E15426"/>
                </a:solidFill>
                <a:latin typeface="Helvetica" pitchFamily="2" charset="0"/>
                <a:ea typeface="Calibri" panose="020F0502020204030204" pitchFamily="34" charset="0"/>
                <a:cs typeface="Arial" panose="020B0604020202020204" pitchFamily="34" charset="0"/>
              </a:rPr>
              <a:t>SocialOffset</a:t>
            </a:r>
            <a:r>
              <a:rPr lang="en-US" sz="1700" b="1" dirty="0">
                <a:solidFill>
                  <a:srgbClr val="E15426"/>
                </a:solidFill>
                <a:latin typeface="Helvetica" pitchFamily="2" charset="0"/>
                <a:ea typeface="Calibri" panose="020F0502020204030204" pitchFamily="34" charset="0"/>
                <a:cs typeface="Arial" panose="020B0604020202020204" pitchFamily="34" charset="0"/>
              </a:rPr>
              <a:t> select the charities used? Can I recommend a charity?</a:t>
            </a:r>
            <a:br>
              <a:rPr lang="en-US" sz="1700" b="1" dirty="0">
                <a:solidFill>
                  <a:schemeClr val="tx1">
                    <a:lumMod val="65000"/>
                    <a:lumOff val="35000"/>
                  </a:schemeClr>
                </a:solidFill>
                <a:latin typeface="Helvetica" pitchFamily="2" charset="0"/>
                <a:ea typeface="Calibri" panose="020F0502020204030204" pitchFamily="34" charset="0"/>
                <a:cs typeface="Arial" panose="020B0604020202020204" pitchFamily="34" charset="0"/>
              </a:rPr>
            </a:br>
            <a:endParaRPr lang="en-US" sz="1700" b="1" dirty="0">
              <a:solidFill>
                <a:schemeClr val="tx1">
                  <a:lumMod val="65000"/>
                  <a:lumOff val="35000"/>
                </a:schemeClr>
              </a:solidFill>
              <a:latin typeface="Helvetica" pitchFamily="2" charset="0"/>
              <a:ea typeface="Calibri" panose="020F0502020204030204" pitchFamily="34" charset="0"/>
              <a:cs typeface="Arial" panose="020B0604020202020204" pitchFamily="34" charset="0"/>
            </a:endParaRPr>
          </a:p>
          <a:p>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All charities are vetted. We make sure all charities are properly registered with the IRS as 501(c)3 charities. We check to see if they are listed through </a:t>
            </a:r>
            <a:r>
              <a:rPr lang="en-US" sz="1700" dirty="0">
                <a:solidFill>
                  <a:srgbClr val="E15426"/>
                </a:solidFill>
                <a:latin typeface="Helvetica Neue Medium" panose="02000503000000020004" pitchFamily="2" charset="0"/>
                <a:ea typeface="Helvetica Neue Medium" panose="02000503000000020004" pitchFamily="2" charset="0"/>
                <a:cs typeface="Helvetica Neue Medium" panose="02000503000000020004" pitchFamily="2" charset="0"/>
              </a:rPr>
              <a:t>BBB</a:t>
            </a:r>
            <a:r>
              <a:rPr lang="en-US" sz="1700" dirty="0">
                <a:solidFill>
                  <a:schemeClr val="tx1">
                    <a:lumMod val="65000"/>
                    <a:lumOff val="35000"/>
                  </a:schemeClr>
                </a:solidFill>
                <a:latin typeface="Helvetica Neue Medium" panose="02000503000000020004" pitchFamily="2" charset="0"/>
                <a:ea typeface="Helvetica Neue Medium" panose="02000503000000020004" pitchFamily="2" charset="0"/>
                <a:cs typeface="Helvetica Neue Medium" panose="02000503000000020004" pitchFamily="2" charset="0"/>
              </a:rPr>
              <a:t>, </a:t>
            </a:r>
            <a:r>
              <a:rPr lang="en-US" sz="1700" dirty="0">
                <a:solidFill>
                  <a:srgbClr val="E15426"/>
                </a:solidFill>
                <a:latin typeface="Helvetica Neue Medium" panose="02000503000000020004" pitchFamily="2" charset="0"/>
                <a:ea typeface="Helvetica Neue Medium" panose="02000503000000020004" pitchFamily="2" charset="0"/>
                <a:cs typeface="Helvetica Neue Medium" panose="02000503000000020004" pitchFamily="2" charset="0"/>
              </a:rPr>
              <a:t>Charity</a:t>
            </a:r>
            <a:r>
              <a:rPr lang="en-US" sz="1700" dirty="0">
                <a:solidFill>
                  <a:schemeClr val="tx1">
                    <a:lumMod val="65000"/>
                    <a:lumOff val="35000"/>
                  </a:schemeClr>
                </a:solidFill>
                <a:latin typeface="Helvetica Neue Medium" panose="02000503000000020004" pitchFamily="2" charset="0"/>
                <a:ea typeface="Helvetica Neue Medium" panose="02000503000000020004" pitchFamily="2" charset="0"/>
                <a:cs typeface="Helvetica Neue Medium" panose="02000503000000020004" pitchFamily="2" charset="0"/>
              </a:rPr>
              <a:t> </a:t>
            </a:r>
            <a:r>
              <a:rPr lang="en-US" sz="1700" dirty="0">
                <a:solidFill>
                  <a:srgbClr val="E15426"/>
                </a:solidFill>
                <a:latin typeface="Helvetica Neue Medium" panose="02000503000000020004" pitchFamily="2" charset="0"/>
                <a:ea typeface="Helvetica Neue Medium" panose="02000503000000020004" pitchFamily="2" charset="0"/>
                <a:cs typeface="Helvetica Neue Medium" panose="02000503000000020004" pitchFamily="2" charset="0"/>
              </a:rPr>
              <a:t>Navigator</a:t>
            </a:r>
            <a:r>
              <a:rPr lang="en-US" sz="1700" dirty="0">
                <a:solidFill>
                  <a:schemeClr val="tx1">
                    <a:lumMod val="65000"/>
                    <a:lumOff val="35000"/>
                  </a:schemeClr>
                </a:solidFill>
                <a:latin typeface="Helvetica Neue Medium" panose="02000503000000020004" pitchFamily="2" charset="0"/>
                <a:ea typeface="Helvetica Neue Medium" panose="02000503000000020004" pitchFamily="2" charset="0"/>
                <a:cs typeface="Helvetica Neue Medium" panose="02000503000000020004" pitchFamily="2" charset="0"/>
              </a:rPr>
              <a:t>, </a:t>
            </a:r>
            <a:r>
              <a:rPr lang="en-US" sz="1700" dirty="0" err="1">
                <a:solidFill>
                  <a:srgbClr val="E15426"/>
                </a:solidFill>
                <a:latin typeface="Helvetica Neue Medium" panose="02000503000000020004" pitchFamily="2" charset="0"/>
                <a:ea typeface="Helvetica Neue Medium" panose="02000503000000020004" pitchFamily="2" charset="0"/>
                <a:cs typeface="Helvetica Neue Medium" panose="02000503000000020004" pitchFamily="2" charset="0"/>
              </a:rPr>
              <a:t>GiveWell</a:t>
            </a:r>
            <a:r>
              <a:rPr lang="en-US" sz="1700" dirty="0">
                <a:solidFill>
                  <a:schemeClr val="tx1">
                    <a:lumMod val="65000"/>
                    <a:lumOff val="35000"/>
                  </a:schemeClr>
                </a:solidFill>
                <a:latin typeface="Helvetica Neue Medium" panose="02000503000000020004" pitchFamily="2" charset="0"/>
                <a:ea typeface="Helvetica Neue Medium" panose="02000503000000020004" pitchFamily="2" charset="0"/>
                <a:cs typeface="Helvetica Neue Medium" panose="02000503000000020004" pitchFamily="2" charset="0"/>
              </a:rPr>
              <a:t>, </a:t>
            </a:r>
            <a:r>
              <a:rPr lang="en-US" sz="1700" dirty="0">
                <a:solidFill>
                  <a:srgbClr val="E15426"/>
                </a:solidFill>
                <a:latin typeface="Helvetica Neue Medium" panose="02000503000000020004" pitchFamily="2" charset="0"/>
                <a:ea typeface="Helvetica Neue Medium" panose="02000503000000020004" pitchFamily="2" charset="0"/>
                <a:cs typeface="Helvetica Neue Medium" panose="02000503000000020004" pitchFamily="2" charset="0"/>
              </a:rPr>
              <a:t>CharityWatch</a:t>
            </a:r>
            <a:r>
              <a:rPr lang="en-US" sz="1700" dirty="0">
                <a:solidFill>
                  <a:schemeClr val="tx1">
                    <a:lumMod val="65000"/>
                    <a:lumOff val="35000"/>
                  </a:schemeClr>
                </a:solidFill>
                <a:latin typeface="Helvetica Neue Medium" panose="02000503000000020004" pitchFamily="2" charset="0"/>
                <a:ea typeface="Helvetica Neue Medium" panose="02000503000000020004" pitchFamily="2" charset="0"/>
                <a:cs typeface="Helvetica Neue Medium" panose="02000503000000020004" pitchFamily="2" charset="0"/>
              </a:rPr>
              <a:t>, </a:t>
            </a:r>
            <a:r>
              <a:rPr lang="en-US" sz="1700" dirty="0">
                <a:solidFill>
                  <a:schemeClr val="tx1">
                    <a:lumMod val="65000"/>
                    <a:lumOff val="35000"/>
                  </a:schemeClr>
                </a:solidFill>
                <a:latin typeface="Helvetica Light" panose="020B0403020202020204" pitchFamily="34" charset="0"/>
                <a:ea typeface="Helvetica Neue Medium" panose="02000503000000020004" pitchFamily="2" charset="0"/>
                <a:cs typeface="Helvetica Neue Medium" panose="02000503000000020004" pitchFamily="2" charset="0"/>
              </a:rPr>
              <a:t>or</a:t>
            </a:r>
            <a:r>
              <a:rPr lang="en-US" sz="1700" dirty="0">
                <a:solidFill>
                  <a:schemeClr val="tx1">
                    <a:lumMod val="65000"/>
                    <a:lumOff val="35000"/>
                  </a:schemeClr>
                </a:solidFill>
                <a:latin typeface="Helvetica Neue Medium" panose="02000503000000020004" pitchFamily="2" charset="0"/>
                <a:ea typeface="Helvetica Neue Medium" panose="02000503000000020004" pitchFamily="2" charset="0"/>
                <a:cs typeface="Helvetica Neue Medium" panose="02000503000000020004" pitchFamily="2" charset="0"/>
              </a:rPr>
              <a:t> </a:t>
            </a:r>
            <a:r>
              <a:rPr lang="en-US" sz="1700" dirty="0" err="1">
                <a:solidFill>
                  <a:srgbClr val="E15426"/>
                </a:solidFill>
                <a:latin typeface="Helvetica Neue Medium" panose="02000503000000020004" pitchFamily="2" charset="0"/>
                <a:ea typeface="Helvetica Neue Medium" panose="02000503000000020004" pitchFamily="2" charset="0"/>
                <a:cs typeface="Helvetica Neue Medium" panose="02000503000000020004" pitchFamily="2" charset="0"/>
              </a:rPr>
              <a:t>Guidestar</a:t>
            </a:r>
            <a:r>
              <a:rPr lang="en-US" sz="1700" dirty="0">
                <a:solidFill>
                  <a:schemeClr val="tx1">
                    <a:lumMod val="65000"/>
                    <a:lumOff val="35000"/>
                  </a:schemeClr>
                </a:solidFill>
                <a:latin typeface="Helvetica Neue Medium" panose="02000503000000020004" pitchFamily="2" charset="0"/>
                <a:ea typeface="Helvetica Neue Medium" panose="02000503000000020004" pitchFamily="2" charset="0"/>
                <a:cs typeface="Helvetica Neue Medium" panose="02000503000000020004" pitchFamily="2" charset="0"/>
              </a:rPr>
              <a:t>. </a:t>
            </a:r>
          </a:p>
          <a:p>
            <a:endParaRPr lang="en-US" sz="1700" dirty="0">
              <a:solidFill>
                <a:schemeClr val="tx1">
                  <a:lumMod val="65000"/>
                  <a:lumOff val="35000"/>
                </a:schemeClr>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We prefer that charities contribute the majority of their funds to programs and services, as opposed to administrative overheard. However, we recognize that some very impactful local charities may not yet be able to meet these criteria. In these cases, we have an application process to vet the charity to ensure your donation is being put to good use.</a:t>
            </a:r>
          </a:p>
          <a:p>
            <a:endPar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endParaRPr>
          </a:p>
          <a:p>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Yes, you can recommend a charity. Please send us an email at</a:t>
            </a:r>
          </a:p>
          <a:p>
            <a:r>
              <a:rPr lang="en-US" sz="1700" dirty="0" err="1">
                <a:solidFill>
                  <a:srgbClr val="E15426"/>
                </a:solidFill>
                <a:latin typeface="Helvetica Neue Medium" panose="02000503000000020004" pitchFamily="2" charset="0"/>
                <a:ea typeface="Helvetica Neue Medium" panose="02000503000000020004" pitchFamily="2" charset="0"/>
                <a:cs typeface="Helvetica Neue Medium" panose="02000503000000020004" pitchFamily="2" charset="0"/>
              </a:rPr>
              <a:t>admin@socialoffset.org</a:t>
            </a:r>
            <a:endParaRPr lang="en-US" sz="1700" dirty="0">
              <a:solidFill>
                <a:srgbClr val="E15426"/>
              </a:solidFill>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cxnSp>
        <p:nvCxnSpPr>
          <p:cNvPr id="8" name="Straight Connector 7">
            <a:extLst>
              <a:ext uri="{FF2B5EF4-FFF2-40B4-BE49-F238E27FC236}">
                <a16:creationId xmlns:a16="http://schemas.microsoft.com/office/drawing/2014/main" id="{F7F79E81-E2B0-8D75-E084-FE4847A4FC68}"/>
              </a:ext>
            </a:extLst>
          </p:cNvPr>
          <p:cNvCxnSpPr>
            <a:cxnSpLocks/>
          </p:cNvCxnSpPr>
          <p:nvPr/>
        </p:nvCxnSpPr>
        <p:spPr>
          <a:xfrm>
            <a:off x="3484816" y="1222579"/>
            <a:ext cx="8190243"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3EF819D-1455-FEA2-118E-8E203224366D}"/>
              </a:ext>
            </a:extLst>
          </p:cNvPr>
          <p:cNvSpPr txBox="1"/>
          <p:nvPr/>
        </p:nvSpPr>
        <p:spPr>
          <a:xfrm>
            <a:off x="462547" y="6393083"/>
            <a:ext cx="3374189" cy="246221"/>
          </a:xfrm>
          <a:prstGeom prst="rect">
            <a:avLst/>
          </a:prstGeom>
          <a:noFill/>
        </p:spPr>
        <p:txBody>
          <a:bodyPr wrap="square" rtlCol="0">
            <a:spAutoFit/>
          </a:bodyPr>
          <a:lstStyle/>
          <a:p>
            <a:r>
              <a:rPr lang="en-US" sz="1000" dirty="0" err="1">
                <a:solidFill>
                  <a:srgbClr val="440099"/>
                </a:solidFill>
                <a:latin typeface="Arial" panose="020B0604020202020204" pitchFamily="34" charset="0"/>
                <a:cs typeface="Arial" panose="020B0604020202020204" pitchFamily="34" charset="0"/>
              </a:rPr>
              <a:t>SocialOffset.org</a:t>
            </a:r>
            <a:endParaRPr lang="en-US" sz="1000" dirty="0">
              <a:solidFill>
                <a:srgbClr val="440099"/>
              </a:solidFill>
              <a:latin typeface="Arial" panose="020B0604020202020204" pitchFamily="34" charset="0"/>
              <a:cs typeface="Arial" panose="020B0604020202020204" pitchFamily="34" charset="0"/>
            </a:endParaRPr>
          </a:p>
        </p:txBody>
      </p:sp>
      <p:pic>
        <p:nvPicPr>
          <p:cNvPr id="3" name="Graphic 2">
            <a:extLst>
              <a:ext uri="{FF2B5EF4-FFF2-40B4-BE49-F238E27FC236}">
                <a16:creationId xmlns:a16="http://schemas.microsoft.com/office/drawing/2014/main" id="{23375596-C81C-531A-EBB5-265FFF3835A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08942" y="1441470"/>
            <a:ext cx="655587" cy="573639"/>
          </a:xfrm>
          <a:prstGeom prst="rect">
            <a:avLst/>
          </a:prstGeom>
        </p:spPr>
      </p:pic>
    </p:spTree>
    <p:extLst>
      <p:ext uri="{BB962C8B-B14F-4D97-AF65-F5344CB8AC3E}">
        <p14:creationId xmlns:p14="http://schemas.microsoft.com/office/powerpoint/2010/main" val="94248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5404D08-45E4-9E65-19EA-6605390842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499" y="428992"/>
            <a:ext cx="1877595" cy="2119000"/>
          </a:xfrm>
          <a:prstGeom prst="rect">
            <a:avLst/>
          </a:prstGeom>
        </p:spPr>
      </p:pic>
      <p:sp>
        <p:nvSpPr>
          <p:cNvPr id="5" name="TextBox 4">
            <a:extLst>
              <a:ext uri="{FF2B5EF4-FFF2-40B4-BE49-F238E27FC236}">
                <a16:creationId xmlns:a16="http://schemas.microsoft.com/office/drawing/2014/main" id="{AECD48CF-2287-EECF-4BBA-1092793635BD}"/>
              </a:ext>
            </a:extLst>
          </p:cNvPr>
          <p:cNvSpPr txBox="1"/>
          <p:nvPr/>
        </p:nvSpPr>
        <p:spPr>
          <a:xfrm>
            <a:off x="3484816" y="369469"/>
            <a:ext cx="6866192" cy="646331"/>
          </a:xfrm>
          <a:prstGeom prst="rect">
            <a:avLst/>
          </a:prstGeom>
          <a:noFill/>
        </p:spPr>
        <p:txBody>
          <a:bodyPr wrap="square" rtlCol="0">
            <a:spAutoFit/>
          </a:bodyPr>
          <a:lstStyle/>
          <a:p>
            <a:r>
              <a:rPr lang="en-US" sz="3600" b="1" dirty="0">
                <a:solidFill>
                  <a:srgbClr val="440099"/>
                </a:solidFill>
                <a:latin typeface="Arial" panose="020B0604020202020204" pitchFamily="34" charset="0"/>
                <a:cs typeface="Arial" panose="020B0604020202020204" pitchFamily="34" charset="0"/>
              </a:rPr>
              <a:t>FAQs</a:t>
            </a:r>
          </a:p>
        </p:txBody>
      </p:sp>
      <p:sp>
        <p:nvSpPr>
          <p:cNvPr id="6" name="TextBox 5">
            <a:extLst>
              <a:ext uri="{FF2B5EF4-FFF2-40B4-BE49-F238E27FC236}">
                <a16:creationId xmlns:a16="http://schemas.microsoft.com/office/drawing/2014/main" id="{911CC94C-AF70-9A8B-59A1-A287B99D9A58}"/>
              </a:ext>
            </a:extLst>
          </p:cNvPr>
          <p:cNvSpPr txBox="1"/>
          <p:nvPr/>
        </p:nvSpPr>
        <p:spPr>
          <a:xfrm>
            <a:off x="4376057" y="1365420"/>
            <a:ext cx="7353396" cy="4278094"/>
          </a:xfrm>
          <a:prstGeom prst="rect">
            <a:avLst/>
          </a:prstGeom>
          <a:noFill/>
          <a:ln>
            <a:noFill/>
          </a:ln>
        </p:spPr>
        <p:txBody>
          <a:bodyPr wrap="square">
            <a:spAutoFit/>
          </a:bodyPr>
          <a:lstStyle/>
          <a:p>
            <a:r>
              <a:rPr lang="en-US" sz="1700" b="1" dirty="0">
                <a:solidFill>
                  <a:srgbClr val="E15426"/>
                </a:solidFill>
                <a:latin typeface="Helvetica" pitchFamily="2" charset="0"/>
                <a:ea typeface="Calibri" panose="020F0502020204030204" pitchFamily="34" charset="0"/>
                <a:cs typeface="Arial" panose="020B0604020202020204" pitchFamily="34" charset="0"/>
              </a:rPr>
              <a:t>Is this a product you are selling? Are you making money off of this?</a:t>
            </a:r>
            <a:br>
              <a:rPr lang="en-US" sz="1700" b="1" dirty="0">
                <a:solidFill>
                  <a:srgbClr val="E15426"/>
                </a:solidFill>
                <a:latin typeface="Helvetica" pitchFamily="2" charset="0"/>
                <a:ea typeface="Calibri" panose="020F0502020204030204" pitchFamily="34" charset="0"/>
                <a:cs typeface="Arial" panose="020B0604020202020204" pitchFamily="34" charset="0"/>
              </a:rPr>
            </a:br>
            <a:endParaRPr lang="en-US" sz="1700" b="1" dirty="0">
              <a:solidFill>
                <a:srgbClr val="E15426"/>
              </a:solidFill>
              <a:latin typeface="Helvetica" pitchFamily="2" charset="0"/>
              <a:ea typeface="Calibri" panose="020F0502020204030204" pitchFamily="34" charset="0"/>
              <a:cs typeface="Arial" panose="020B0604020202020204" pitchFamily="34" charset="0"/>
            </a:endParaRPr>
          </a:p>
          <a:p>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No, this is a larger social concept that we are promoting. We believe that event boycotts hurt our local communities and serve to further divide our country. </a:t>
            </a:r>
            <a:r>
              <a:rPr lang="en-US" sz="1700" dirty="0" err="1">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SocialOffset</a:t>
            </a:r>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 allows us to still gather while ensuring people are able to balance the money spent (tax dollars) in a location with their personal values.</a:t>
            </a:r>
            <a:b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br>
            <a:endPar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endParaRPr>
          </a:p>
          <a:p>
            <a:endPar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endParaRPr>
          </a:p>
          <a:p>
            <a:r>
              <a:rPr lang="en-US" sz="1700" b="1" dirty="0">
                <a:solidFill>
                  <a:srgbClr val="E15426"/>
                </a:solidFill>
                <a:latin typeface="Helvetica" pitchFamily="2" charset="0"/>
                <a:cs typeface="Arial" panose="020B0604020202020204" pitchFamily="34" charset="0"/>
              </a:rPr>
              <a:t>Is this greenwashing?</a:t>
            </a:r>
            <a:br>
              <a:rPr lang="en-US" sz="1700" dirty="0">
                <a:solidFill>
                  <a:srgbClr val="E15426"/>
                </a:solidFill>
                <a:latin typeface="Helvetica Light" panose="020B0403020202020204" pitchFamily="34" charset="0"/>
                <a:ea typeface="Calibri" panose="020F0502020204030204" pitchFamily="34" charset="0"/>
                <a:cs typeface="Arial" panose="020B0604020202020204" pitchFamily="34" charset="0"/>
              </a:rPr>
            </a:br>
            <a:endParaRPr lang="en-US" sz="1700" dirty="0">
              <a:solidFill>
                <a:srgbClr val="E15426"/>
              </a:solidFill>
              <a:latin typeface="Helvetica Light" panose="020B0403020202020204" pitchFamily="34" charset="0"/>
              <a:ea typeface="Calibri" panose="020F0502020204030204" pitchFamily="34" charset="0"/>
              <a:cs typeface="Arial" panose="020B0604020202020204" pitchFamily="34" charset="0"/>
            </a:endParaRPr>
          </a:p>
          <a:p>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No. We ensure that the charities and organizations are aligned with </a:t>
            </a:r>
            <a:r>
              <a:rPr lang="en-US" sz="1700" dirty="0" err="1">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SocialOffset’s</a:t>
            </a:r>
            <a:r>
              <a:rPr lang="en-US" sz="1700" dirty="0">
                <a:solidFill>
                  <a:schemeClr val="tx1">
                    <a:lumMod val="65000"/>
                    <a:lumOff val="35000"/>
                  </a:schemeClr>
                </a:solidFill>
                <a:latin typeface="Helvetica Light" panose="020B0403020202020204" pitchFamily="34" charset="0"/>
                <a:ea typeface="Calibri" panose="020F0502020204030204" pitchFamily="34" charset="0"/>
                <a:cs typeface="Arial" panose="020B0604020202020204" pitchFamily="34" charset="0"/>
              </a:rPr>
              <a:t> mission of removing barriers, creating agency, and helping event attendees and business travelers offset spending in destinations whose laws do not align with their core values by making it easy to donate to local charities that do.</a:t>
            </a:r>
            <a:endParaRPr lang="en-US" sz="1700" b="1" dirty="0">
              <a:solidFill>
                <a:srgbClr val="440099"/>
              </a:solidFill>
              <a:latin typeface="Helvetica" pitchFamily="2" charset="0"/>
              <a:ea typeface="Calibri" panose="020F050202020403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F7F79E81-E2B0-8D75-E084-FE4847A4FC68}"/>
              </a:ext>
            </a:extLst>
          </p:cNvPr>
          <p:cNvCxnSpPr>
            <a:cxnSpLocks/>
          </p:cNvCxnSpPr>
          <p:nvPr/>
        </p:nvCxnSpPr>
        <p:spPr>
          <a:xfrm>
            <a:off x="3484816" y="1222579"/>
            <a:ext cx="8190243"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3EF819D-1455-FEA2-118E-8E203224366D}"/>
              </a:ext>
            </a:extLst>
          </p:cNvPr>
          <p:cNvSpPr txBox="1"/>
          <p:nvPr/>
        </p:nvSpPr>
        <p:spPr>
          <a:xfrm>
            <a:off x="462547" y="6393083"/>
            <a:ext cx="3374189" cy="246221"/>
          </a:xfrm>
          <a:prstGeom prst="rect">
            <a:avLst/>
          </a:prstGeom>
          <a:noFill/>
        </p:spPr>
        <p:txBody>
          <a:bodyPr wrap="square" rtlCol="0">
            <a:spAutoFit/>
          </a:bodyPr>
          <a:lstStyle/>
          <a:p>
            <a:r>
              <a:rPr lang="en-US" sz="1000" dirty="0" err="1">
                <a:solidFill>
                  <a:srgbClr val="440099"/>
                </a:solidFill>
                <a:latin typeface="Arial" panose="020B0604020202020204" pitchFamily="34" charset="0"/>
                <a:cs typeface="Arial" panose="020B0604020202020204" pitchFamily="34" charset="0"/>
              </a:rPr>
              <a:t>SocialOffset.org</a:t>
            </a:r>
            <a:endParaRPr lang="en-US" sz="1000" dirty="0">
              <a:solidFill>
                <a:srgbClr val="440099"/>
              </a:solidFill>
              <a:latin typeface="Arial" panose="020B0604020202020204" pitchFamily="34" charset="0"/>
              <a:cs typeface="Arial" panose="020B0604020202020204" pitchFamily="34" charset="0"/>
            </a:endParaRPr>
          </a:p>
        </p:txBody>
      </p:sp>
      <p:pic>
        <p:nvPicPr>
          <p:cNvPr id="3" name="Graphic 2">
            <a:extLst>
              <a:ext uri="{FF2B5EF4-FFF2-40B4-BE49-F238E27FC236}">
                <a16:creationId xmlns:a16="http://schemas.microsoft.com/office/drawing/2014/main" id="{B27054C4-7A6D-D881-8E22-2AC9387FFD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08942" y="1441470"/>
            <a:ext cx="655587" cy="573639"/>
          </a:xfrm>
          <a:prstGeom prst="rect">
            <a:avLst/>
          </a:prstGeom>
        </p:spPr>
      </p:pic>
      <p:pic>
        <p:nvPicPr>
          <p:cNvPr id="13" name="Graphic 12">
            <a:extLst>
              <a:ext uri="{FF2B5EF4-FFF2-40B4-BE49-F238E27FC236}">
                <a16:creationId xmlns:a16="http://schemas.microsoft.com/office/drawing/2014/main" id="{6B44751C-D54B-69D8-A44F-2724A062312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08942" y="3753596"/>
            <a:ext cx="655587" cy="573639"/>
          </a:xfrm>
          <a:prstGeom prst="rect">
            <a:avLst/>
          </a:prstGeom>
        </p:spPr>
      </p:pic>
      <p:cxnSp>
        <p:nvCxnSpPr>
          <p:cNvPr id="14" name="Straight Connector 13">
            <a:extLst>
              <a:ext uri="{FF2B5EF4-FFF2-40B4-BE49-F238E27FC236}">
                <a16:creationId xmlns:a16="http://schemas.microsoft.com/office/drawing/2014/main" id="{32D603F2-8A27-7272-4813-32FD278B144B}"/>
              </a:ext>
            </a:extLst>
          </p:cNvPr>
          <p:cNvCxnSpPr>
            <a:cxnSpLocks/>
          </p:cNvCxnSpPr>
          <p:nvPr/>
        </p:nvCxnSpPr>
        <p:spPr>
          <a:xfrm>
            <a:off x="3484816" y="3475922"/>
            <a:ext cx="8190243" cy="0"/>
          </a:xfrm>
          <a:prstGeom prst="line">
            <a:avLst/>
          </a:prstGeom>
          <a:ln w="9525">
            <a:solidFill>
              <a:srgbClr val="4400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88670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449</TotalTime>
  <Words>1784</Words>
  <Application>Microsoft Macintosh PowerPoint</Application>
  <PresentationFormat>Widescreen</PresentationFormat>
  <Paragraphs>141</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Calibri Light</vt:lpstr>
      <vt:lpstr>Helvetica</vt:lpstr>
      <vt:lpstr>Helvetica Light</vt:lpstr>
      <vt:lpstr>Helvetica Light Oblique</vt:lpstr>
      <vt:lpstr>Helvetica Neue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Elena Gerstmann</cp:lastModifiedBy>
  <cp:revision>40</cp:revision>
  <dcterms:created xsi:type="dcterms:W3CDTF">2023-07-14T08:45:47Z</dcterms:created>
  <dcterms:modified xsi:type="dcterms:W3CDTF">2023-10-27T20:00:31Z</dcterms:modified>
</cp:coreProperties>
</file>